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embeddedFontLst>
    <p:embeddedFont>
      <p:font typeface="PT Sans Narrow"/>
      <p:regular r:id="rId80"/>
      <p:bold r:id="rId81"/>
    </p:embeddedFont>
    <p:embeddedFont>
      <p:font typeface="Open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OpenSans-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TSansNarrow-regular.fntdata"/><Relationship Id="rId82" Type="http://schemas.openxmlformats.org/officeDocument/2006/relationships/font" Target="fonts/OpenSans-regular.fntdata"/><Relationship Id="rId81"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8e905dc3e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8e905dc3e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8e905dc3e_4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8e905dc3e_4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8e905dc3e_4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8e905dc3e_4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8e905dc3e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8e905dc3e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8e905dc3e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8e905dc3e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e905dc3e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8e905dc3e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8e905dc3e_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8e905dc3e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e905dc3e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e905dc3e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8e905dc3e_4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8e905dc3e_4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8e905dc3e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8e905dc3e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8e905dc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8e905dc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8e905dc3e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e905dc3e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8e905dc3e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8e905dc3e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8e905dc3e_4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8e905dc3e_4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8e905dc3e_4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8e905dc3e_4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8e905dc3e_4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8e905dc3e_4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8e905dc3e_4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8e905dc3e_4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8e905dc3e_4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8e905dc3e_4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8b9e91d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8b9e91d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8b9e91d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8b9e91d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8e905dc3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8e905dc3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8e905dc3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8e905dc3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8b9e91d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8b9e91d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8e905dc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8e905dc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8e905dc3e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8e905dc3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8b9e91d3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8b9e91d3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8e905dc3e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8e905dc3e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8b9e91d3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8b9e91d3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8e905dc3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8e905dc3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8b9e91d3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8b9e91d3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8e905dc3e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8e905dc3e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8b9e91d3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8b9e91d3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8e905dc3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8e905dc3e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8b9e91d3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8b9e91d3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8e905dc3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8e905dc3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8b9e91d3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8b9e91d3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8e905dc3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8e905dc3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8e905dc3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8e905dc3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8b9e91d3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8b9e91d3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8e905dc3e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8e905dc3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8b9e91d3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8b9e91d3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8e905dc3e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8e905dc3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6d7117a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6d7117a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8e905dc3e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8e905dc3e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8b9e91d3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8b9e91d3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8e905dc3e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8e905dc3e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8b9e91d3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8b9e91d3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8b9e91d3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8b9e91d3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8e905dc3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8e905dc3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8b9e91d3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8b9e91d3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b9e91d3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b9e91d3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8b9e91d3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8b9e91d3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8b9e91d3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8b9e91d3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8b9e91d3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8b9e91d3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8e905dc3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8e905dc3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8e905dc3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8e905dc3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8e905dc3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8e905dc3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8e905dc3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8e905dc3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8e905dc3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8e905dc3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8e905dc3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8e905dc3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8e905dc3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8e905dc3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8e905dc3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8e905dc3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58e905dc3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8e905dc3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8e905dc3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8e905dc3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8e905dc3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8e905dc3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8e905dc3e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8e905dc3e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8e905dc3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8e905dc3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8e905dc3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8e905dc3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8e905dc3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8e905dc3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8e905dc3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8e905dc3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e905dc3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e905dc3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8e905dc3e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8e905dc3e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8e905dc3e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8e905dc3e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4.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3650" y="154933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Calidad de Software</a:t>
            </a:r>
            <a:endParaRPr/>
          </a:p>
        </p:txBody>
      </p:sp>
      <p:sp>
        <p:nvSpPr>
          <p:cNvPr id="67" name="Google Shape;67;p13"/>
          <p:cNvSpPr txBox="1"/>
          <p:nvPr>
            <p:ph idx="1" type="subTitle"/>
          </p:nvPr>
        </p:nvSpPr>
        <p:spPr>
          <a:xfrm>
            <a:off x="2136750" y="268268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Daniela Beltran Saavedra</a:t>
            </a:r>
            <a:endParaRPr/>
          </a:p>
          <a:p>
            <a:pPr indent="0" lvl="0" marL="0" rtl="0" algn="ctr">
              <a:spcBef>
                <a:spcPts val="0"/>
              </a:spcBef>
              <a:spcAft>
                <a:spcPts val="0"/>
              </a:spcAft>
              <a:buNone/>
            </a:pPr>
            <a:r>
              <a:rPr lang="en"/>
              <a:t>Santiago Chaparro </a:t>
            </a:r>
            <a:endParaRPr/>
          </a:p>
          <a:p>
            <a:pPr indent="0" lvl="0" marL="0" rtl="0" algn="ctr">
              <a:spcBef>
                <a:spcPts val="0"/>
              </a:spcBef>
              <a:spcAft>
                <a:spcPts val="0"/>
              </a:spcAft>
              <a:buNone/>
            </a:pPr>
            <a:r>
              <a:rPr lang="en"/>
              <a:t>Nicolás Duarte Ospina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Modelos de calidad de software</a:t>
            </a:r>
            <a:endParaRPr/>
          </a:p>
        </p:txBody>
      </p:sp>
      <p:sp>
        <p:nvSpPr>
          <p:cNvPr id="123" name="Google Shape;123;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rgbClr val="333333"/>
                </a:solidFill>
                <a:highlight>
                  <a:srgbClr val="FFFFFF"/>
                </a:highlight>
                <a:latin typeface="Georgia"/>
                <a:ea typeface="Georgia"/>
                <a:cs typeface="Georgia"/>
                <a:sym typeface="Georgia"/>
              </a:rPr>
              <a:t>Modelo de Mc Call</a:t>
            </a:r>
            <a:endParaRPr b="1">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b="1" lang="en">
                <a:solidFill>
                  <a:srgbClr val="333333"/>
                </a:solidFill>
                <a:highlight>
                  <a:srgbClr val="FFFFFF"/>
                </a:highlight>
                <a:latin typeface="Georgia"/>
                <a:ea typeface="Georgia"/>
                <a:cs typeface="Georgia"/>
                <a:sym typeface="Georgia"/>
              </a:rPr>
              <a:t>Modelo Boehm</a:t>
            </a:r>
            <a:endParaRPr b="1">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b="1" lang="en">
                <a:solidFill>
                  <a:srgbClr val="333333"/>
                </a:solidFill>
                <a:highlight>
                  <a:srgbClr val="FFFFFF"/>
                </a:highlight>
                <a:latin typeface="Georgia"/>
                <a:ea typeface="Georgia"/>
                <a:cs typeface="Georgia"/>
                <a:sym typeface="Georgia"/>
              </a:rPr>
              <a:t>Modelo FURPS</a:t>
            </a:r>
            <a:endParaRPr b="1">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b="1" lang="en">
                <a:solidFill>
                  <a:srgbClr val="333333"/>
                </a:solidFill>
                <a:highlight>
                  <a:srgbClr val="FFFFFF"/>
                </a:highlight>
                <a:latin typeface="Georgia"/>
                <a:ea typeface="Georgia"/>
                <a:cs typeface="Georgia"/>
                <a:sym typeface="Georgia"/>
              </a:rPr>
              <a:t>Modelo Ghezzi</a:t>
            </a:r>
            <a:endParaRPr b="1">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b="1" lang="en">
                <a:solidFill>
                  <a:srgbClr val="333333"/>
                </a:solidFill>
                <a:highlight>
                  <a:srgbClr val="FFFFFF"/>
                </a:highlight>
                <a:latin typeface="Georgia"/>
                <a:ea typeface="Georgia"/>
                <a:cs typeface="Georgia"/>
                <a:sym typeface="Georgia"/>
              </a:rPr>
              <a:t>Modelo IEEE</a:t>
            </a:r>
            <a:endParaRPr b="1">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b="1" lang="en">
                <a:solidFill>
                  <a:srgbClr val="333333"/>
                </a:solidFill>
                <a:highlight>
                  <a:srgbClr val="FFFFFF"/>
                </a:highlight>
                <a:latin typeface="Georgia"/>
                <a:ea typeface="Georgia"/>
                <a:cs typeface="Georgia"/>
                <a:sym typeface="Georgia"/>
              </a:rPr>
              <a:t>Modelo de calidad de Dromey</a:t>
            </a:r>
            <a:endParaRPr b="1">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b="1" lang="en">
                <a:solidFill>
                  <a:srgbClr val="333333"/>
                </a:solidFill>
                <a:highlight>
                  <a:srgbClr val="FFFFFF"/>
                </a:highlight>
                <a:latin typeface="Georgia"/>
                <a:ea typeface="Georgia"/>
                <a:cs typeface="Georgia"/>
                <a:sym typeface="Georgia"/>
              </a:rPr>
              <a:t>Modelo de SATC</a:t>
            </a:r>
            <a:endParaRPr b="1">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b="1" lang="en">
                <a:solidFill>
                  <a:srgbClr val="333333"/>
                </a:solidFill>
                <a:highlight>
                  <a:srgbClr val="FFFFFF"/>
                </a:highlight>
                <a:latin typeface="Georgia"/>
                <a:ea typeface="Georgia"/>
                <a:cs typeface="Georgia"/>
                <a:sym typeface="Georgia"/>
              </a:rPr>
              <a:t>Modelo de calidad ISO 9126-1</a:t>
            </a:r>
            <a:endParaRPr b="1">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b="1" lang="en">
                <a:solidFill>
                  <a:srgbClr val="333333"/>
                </a:solidFill>
                <a:highlight>
                  <a:srgbClr val="FFFFFF"/>
                </a:highlight>
                <a:latin typeface="Georgia"/>
                <a:ea typeface="Georgia"/>
                <a:cs typeface="Georgia"/>
                <a:sym typeface="Georgia"/>
              </a:rPr>
              <a:t>Modelo de madurez de capacidad</a:t>
            </a:r>
            <a:endParaRPr b="1">
              <a:solidFill>
                <a:srgbClr val="333333"/>
              </a:solidFill>
              <a:highlight>
                <a:srgbClr val="FFFFFF"/>
              </a:highlight>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de madurez de capacidad</a:t>
            </a:r>
            <a:endParaRPr/>
          </a:p>
        </p:txBody>
      </p:sp>
      <p:sp>
        <p:nvSpPr>
          <p:cNvPr id="129" name="Google Shape;129;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0" name="Google Shape;130;p23"/>
          <p:cNvPicPr preferRelativeResize="0"/>
          <p:nvPr/>
        </p:nvPicPr>
        <p:blipFill rotWithShape="1">
          <a:blip r:embed="rId3">
            <a:alphaModFix/>
          </a:blip>
          <a:srcRect b="0" l="1623" r="0" t="0"/>
          <a:stretch/>
        </p:blipFill>
        <p:spPr>
          <a:xfrm>
            <a:off x="1034200" y="1304825"/>
            <a:ext cx="5983075" cy="360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11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0000FF"/>
              </a:buClr>
              <a:buSzPts val="1200"/>
              <a:buChar char="●"/>
            </a:pPr>
            <a:r>
              <a:rPr lang="en" sz="1200">
                <a:solidFill>
                  <a:srgbClr val="333333"/>
                </a:solidFill>
                <a:highlight>
                  <a:srgbClr val="FFFFFF"/>
                </a:highlight>
                <a:latin typeface="Georgia"/>
                <a:ea typeface="Georgia"/>
                <a:cs typeface="Georgia"/>
                <a:sym typeface="Georgia"/>
              </a:rPr>
              <a:t>El modelo establece un enfoque muy simple para definir los estándares de calidad. </a:t>
            </a:r>
            <a:endParaRPr sz="1200">
              <a:solidFill>
                <a:srgbClr val="333333"/>
              </a:solidFill>
              <a:highlight>
                <a:srgbClr val="FFFFFF"/>
              </a:highlight>
              <a:latin typeface="Georgia"/>
              <a:ea typeface="Georgia"/>
              <a:cs typeface="Georgia"/>
              <a:sym typeface="Georgia"/>
            </a:endParaRPr>
          </a:p>
          <a:p>
            <a:pPr indent="-304800" lvl="0" marL="457200" rtl="0" algn="l">
              <a:lnSpc>
                <a:spcPct val="200000"/>
              </a:lnSpc>
              <a:spcBef>
                <a:spcPts val="0"/>
              </a:spcBef>
              <a:spcAft>
                <a:spcPts val="0"/>
              </a:spcAft>
              <a:buClr>
                <a:srgbClr val="0000FF"/>
              </a:buClr>
              <a:buSzPts val="1200"/>
              <a:buChar char="●"/>
            </a:pPr>
            <a:r>
              <a:rPr lang="en" sz="1200">
                <a:solidFill>
                  <a:srgbClr val="333333"/>
                </a:solidFill>
                <a:highlight>
                  <a:srgbClr val="FFFFFF"/>
                </a:highlight>
                <a:latin typeface="Georgia"/>
                <a:ea typeface="Georgia"/>
                <a:cs typeface="Georgia"/>
                <a:sym typeface="Georgia"/>
              </a:rPr>
              <a:t>Tiene cinco niveles: inicial, repetible, definido, administrado, optimizado.</a:t>
            </a:r>
            <a:endParaRPr sz="1200">
              <a:solidFill>
                <a:srgbClr val="333333"/>
              </a:solidFill>
              <a:highlight>
                <a:srgbClr val="FFFFFF"/>
              </a:highlight>
              <a:latin typeface="Georgia"/>
              <a:ea typeface="Georgia"/>
              <a:cs typeface="Georgia"/>
              <a:sym typeface="Georgia"/>
            </a:endParaRPr>
          </a:p>
          <a:p>
            <a:pPr indent="-304800" lvl="0" marL="457200" rtl="0" algn="l">
              <a:lnSpc>
                <a:spcPct val="200000"/>
              </a:lnSpc>
              <a:spcBef>
                <a:spcPts val="0"/>
              </a:spcBef>
              <a:spcAft>
                <a:spcPts val="0"/>
              </a:spcAft>
              <a:buClr>
                <a:srgbClr val="0000FF"/>
              </a:buClr>
              <a:buSzPts val="1200"/>
              <a:buChar char="●"/>
            </a:pPr>
            <a:r>
              <a:rPr lang="en" sz="1200">
                <a:solidFill>
                  <a:srgbClr val="333333"/>
                </a:solidFill>
                <a:latin typeface="Georgia"/>
                <a:ea typeface="Georgia"/>
                <a:cs typeface="Georgia"/>
                <a:sym typeface="Georgia"/>
              </a:rPr>
              <a:t>En el nivel </a:t>
            </a:r>
            <a:r>
              <a:rPr i="1" lang="en" sz="1200">
                <a:solidFill>
                  <a:srgbClr val="333333"/>
                </a:solidFill>
                <a:latin typeface="Georgia"/>
                <a:ea typeface="Georgia"/>
                <a:cs typeface="Georgia"/>
                <a:sym typeface="Georgia"/>
              </a:rPr>
              <a:t>inicial</a:t>
            </a:r>
            <a:r>
              <a:rPr lang="en" sz="1200">
                <a:solidFill>
                  <a:srgbClr val="333333"/>
                </a:solidFill>
                <a:latin typeface="Georgia"/>
                <a:ea typeface="Georgia"/>
                <a:cs typeface="Georgia"/>
                <a:sym typeface="Georgia"/>
              </a:rPr>
              <a:t> , la compañía es bastante pequeña y solo depende de un individuo cómo maneja la compañía. </a:t>
            </a:r>
            <a:endParaRPr sz="1200">
              <a:solidFill>
                <a:srgbClr val="333333"/>
              </a:solidFill>
              <a:latin typeface="Georgia"/>
              <a:ea typeface="Georgia"/>
              <a:cs typeface="Georgia"/>
              <a:sym typeface="Georgia"/>
            </a:endParaRPr>
          </a:p>
          <a:p>
            <a:pPr indent="-304800" lvl="0" marL="457200" rtl="0" algn="l">
              <a:lnSpc>
                <a:spcPct val="200000"/>
              </a:lnSpc>
              <a:spcBef>
                <a:spcPts val="0"/>
              </a:spcBef>
              <a:spcAft>
                <a:spcPts val="0"/>
              </a:spcAft>
              <a:buClr>
                <a:srgbClr val="0000FF"/>
              </a:buClr>
              <a:buSzPts val="1200"/>
              <a:buChar char="●"/>
            </a:pPr>
            <a:r>
              <a:rPr lang="en" sz="1200">
                <a:solidFill>
                  <a:srgbClr val="333333"/>
                </a:solidFill>
                <a:latin typeface="Georgia"/>
                <a:ea typeface="Georgia"/>
                <a:cs typeface="Georgia"/>
                <a:sym typeface="Georgia"/>
              </a:rPr>
              <a:t>El nivel </a:t>
            </a:r>
            <a:r>
              <a:rPr i="1" lang="en" sz="1200">
                <a:solidFill>
                  <a:srgbClr val="333333"/>
                </a:solidFill>
                <a:latin typeface="Georgia"/>
                <a:ea typeface="Georgia"/>
                <a:cs typeface="Georgia"/>
                <a:sym typeface="Georgia"/>
              </a:rPr>
              <a:t>repetible</a:t>
            </a:r>
            <a:r>
              <a:rPr lang="en" sz="1200">
                <a:solidFill>
                  <a:srgbClr val="333333"/>
                </a:solidFill>
                <a:latin typeface="Georgia"/>
                <a:ea typeface="Georgia"/>
                <a:cs typeface="Georgia"/>
                <a:sym typeface="Georgia"/>
              </a:rPr>
              <a:t> establece que al menos los requisitos o técnicas básicas se han establecido y la organización ha alcanzado un cierto nivel de éxito. </a:t>
            </a:r>
            <a:endParaRPr sz="1200">
              <a:solidFill>
                <a:srgbClr val="333333"/>
              </a:solidFill>
              <a:latin typeface="Georgia"/>
              <a:ea typeface="Georgia"/>
              <a:cs typeface="Georgia"/>
              <a:sym typeface="Georgia"/>
            </a:endParaRPr>
          </a:p>
          <a:p>
            <a:pPr indent="-304800" lvl="0" marL="457200" rtl="0" algn="l">
              <a:lnSpc>
                <a:spcPct val="200000"/>
              </a:lnSpc>
              <a:spcBef>
                <a:spcPts val="0"/>
              </a:spcBef>
              <a:spcAft>
                <a:spcPts val="0"/>
              </a:spcAft>
              <a:buClr>
                <a:srgbClr val="0000FF"/>
              </a:buClr>
              <a:buSzPts val="1200"/>
              <a:buChar char="●"/>
            </a:pPr>
            <a:r>
              <a:rPr lang="en" sz="1200">
                <a:solidFill>
                  <a:srgbClr val="333333"/>
                </a:solidFill>
                <a:latin typeface="Georgia"/>
                <a:ea typeface="Georgia"/>
                <a:cs typeface="Georgia"/>
                <a:sym typeface="Georgia"/>
              </a:rPr>
              <a:t>En el siguiente nivel </a:t>
            </a:r>
            <a:r>
              <a:rPr i="1" lang="en" sz="1200">
                <a:solidFill>
                  <a:srgbClr val="333333"/>
                </a:solidFill>
                <a:latin typeface="Georgia"/>
                <a:ea typeface="Georgia"/>
                <a:cs typeface="Georgia"/>
                <a:sym typeface="Georgia"/>
              </a:rPr>
              <a:t>definido</a:t>
            </a:r>
            <a:r>
              <a:rPr lang="en" sz="1200">
                <a:solidFill>
                  <a:srgbClr val="333333"/>
                </a:solidFill>
                <a:latin typeface="Georgia"/>
                <a:ea typeface="Georgia"/>
                <a:cs typeface="Georgia"/>
                <a:sym typeface="Georgia"/>
              </a:rPr>
              <a:t> , la empresa ya ha establecido un conjunto de estándares para el buen funcionamiento de un proyecto / proceso de software. </a:t>
            </a:r>
            <a:endParaRPr sz="1200">
              <a:solidFill>
                <a:srgbClr val="333333"/>
              </a:solidFill>
              <a:latin typeface="Georgia"/>
              <a:ea typeface="Georgia"/>
              <a:cs typeface="Georgia"/>
              <a:sym typeface="Georgia"/>
            </a:endParaRPr>
          </a:p>
          <a:p>
            <a:pPr indent="-304800" lvl="0" marL="457200" rtl="0" algn="l">
              <a:lnSpc>
                <a:spcPct val="200000"/>
              </a:lnSpc>
              <a:spcBef>
                <a:spcPts val="0"/>
              </a:spcBef>
              <a:spcAft>
                <a:spcPts val="0"/>
              </a:spcAft>
              <a:buClr>
                <a:srgbClr val="0000FF"/>
              </a:buClr>
              <a:buSzPts val="1200"/>
              <a:buChar char="●"/>
            </a:pPr>
            <a:r>
              <a:rPr lang="en" sz="1200">
                <a:solidFill>
                  <a:srgbClr val="333333"/>
                </a:solidFill>
                <a:latin typeface="Georgia"/>
                <a:ea typeface="Georgia"/>
                <a:cs typeface="Georgia"/>
                <a:sym typeface="Georgia"/>
              </a:rPr>
              <a:t>En el nivel </a:t>
            </a:r>
            <a:r>
              <a:rPr i="1" lang="en" sz="1200">
                <a:solidFill>
                  <a:srgbClr val="333333"/>
                </a:solidFill>
                <a:latin typeface="Georgia"/>
                <a:ea typeface="Georgia"/>
                <a:cs typeface="Georgia"/>
                <a:sym typeface="Georgia"/>
              </a:rPr>
              <a:t>administrado</a:t>
            </a:r>
            <a:r>
              <a:rPr lang="en" sz="1200">
                <a:solidFill>
                  <a:srgbClr val="333333"/>
                </a:solidFill>
                <a:latin typeface="Georgia"/>
                <a:ea typeface="Georgia"/>
                <a:cs typeface="Georgia"/>
                <a:sym typeface="Georgia"/>
              </a:rPr>
              <a:t> , una organización monitorea sus propias actividades a través de una recopilación y análisis de datos.</a:t>
            </a:r>
            <a:endParaRPr sz="1200">
              <a:solidFill>
                <a:srgbClr val="333333"/>
              </a:solidFill>
              <a:latin typeface="Georgia"/>
              <a:ea typeface="Georgia"/>
              <a:cs typeface="Georgia"/>
              <a:sym typeface="Georgia"/>
            </a:endParaRPr>
          </a:p>
          <a:p>
            <a:pPr indent="-304800" lvl="0" marL="457200" rtl="0" algn="l">
              <a:lnSpc>
                <a:spcPct val="200000"/>
              </a:lnSpc>
              <a:spcBef>
                <a:spcPts val="0"/>
              </a:spcBef>
              <a:spcAft>
                <a:spcPts val="0"/>
              </a:spcAft>
              <a:buClr>
                <a:srgbClr val="0000FF"/>
              </a:buClr>
              <a:buSzPts val="1200"/>
              <a:buChar char="●"/>
            </a:pPr>
            <a:r>
              <a:rPr lang="en" sz="1200">
                <a:solidFill>
                  <a:srgbClr val="333333"/>
                </a:solidFill>
                <a:latin typeface="Georgia"/>
                <a:ea typeface="Georgia"/>
                <a:cs typeface="Georgia"/>
                <a:sym typeface="Georgia"/>
              </a:rPr>
              <a:t> En el quinto nivel que es la </a:t>
            </a:r>
            <a:r>
              <a:rPr i="1" lang="en" sz="1200">
                <a:solidFill>
                  <a:srgbClr val="333333"/>
                </a:solidFill>
                <a:latin typeface="Georgia"/>
                <a:ea typeface="Georgia"/>
                <a:cs typeface="Georgia"/>
                <a:sym typeface="Georgia"/>
              </a:rPr>
              <a:t>optimización.</a:t>
            </a:r>
            <a:r>
              <a:rPr lang="en" sz="1200">
                <a:solidFill>
                  <a:srgbClr val="333333"/>
                </a:solidFill>
                <a:latin typeface="Georgia"/>
                <a:ea typeface="Georgia"/>
                <a:cs typeface="Georgia"/>
                <a:sym typeface="Georgia"/>
              </a:rPr>
              <a:t> A nivel, la mejora constante del proceso prevaleciente se convierte en una prioridad, se aplica una gran cantidad de enfoques innovadores hacia la mejora cualitativa.</a:t>
            </a:r>
            <a:endParaRPr sz="1200">
              <a:solidFill>
                <a:srgbClr val="333333"/>
              </a:solidFill>
              <a:latin typeface="Georgia"/>
              <a:ea typeface="Georgia"/>
              <a:cs typeface="Georgia"/>
              <a:sym typeface="Georgia"/>
            </a:endParaRPr>
          </a:p>
          <a:p>
            <a:pPr indent="-304800" lvl="0" marL="457200" rtl="0" algn="just">
              <a:lnSpc>
                <a:spcPct val="200000"/>
              </a:lnSpc>
              <a:spcBef>
                <a:spcPts val="0"/>
              </a:spcBef>
              <a:spcAft>
                <a:spcPts val="0"/>
              </a:spcAft>
              <a:buClr>
                <a:srgbClr val="333333"/>
              </a:buClr>
              <a:buSzPts val="1200"/>
              <a:buFont typeface="Georgia"/>
              <a:buChar char="●"/>
            </a:pPr>
            <a:r>
              <a:t/>
            </a:r>
            <a:endParaRPr sz="1200">
              <a:solidFill>
                <a:srgbClr val="333333"/>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de mccall</a:t>
            </a:r>
            <a:endParaRPr/>
          </a:p>
        </p:txBody>
      </p:sp>
      <p:sp>
        <p:nvSpPr>
          <p:cNvPr id="142" name="Google Shape;142;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25"/>
          <p:cNvPicPr preferRelativeResize="0"/>
          <p:nvPr/>
        </p:nvPicPr>
        <p:blipFill>
          <a:blip r:embed="rId3">
            <a:alphaModFix/>
          </a:blip>
          <a:stretch>
            <a:fillRect/>
          </a:stretch>
        </p:blipFill>
        <p:spPr>
          <a:xfrm>
            <a:off x="1857425" y="1083850"/>
            <a:ext cx="5141025" cy="369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7" name="Shape 147"/>
        <p:cNvGrpSpPr/>
        <p:nvPr/>
      </p:nvGrpSpPr>
      <p:grpSpPr>
        <a:xfrm>
          <a:off x="0" y="0"/>
          <a:ext cx="0" cy="0"/>
          <a:chOff x="0" y="0"/>
          <a:chExt cx="0" cy="0"/>
        </a:xfrm>
      </p:grpSpPr>
      <p:sp>
        <p:nvSpPr>
          <p:cNvPr id="148" name="Google Shape;148;p26"/>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Revisión del producto,s</a:t>
            </a:r>
            <a:r>
              <a:rPr lang="en" sz="1350">
                <a:solidFill>
                  <a:srgbClr val="333333"/>
                </a:solidFill>
                <a:highlight>
                  <a:srgbClr val="FFFFFF"/>
                </a:highlight>
                <a:latin typeface="Georgia"/>
                <a:ea typeface="Georgia"/>
                <a:cs typeface="Georgia"/>
                <a:sym typeface="Georgia"/>
              </a:rPr>
              <a:t>e ocupa de la capacidad de mantenimiento</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 </a:t>
            </a:r>
            <a:r>
              <a:rPr lang="en" sz="1350">
                <a:solidFill>
                  <a:srgbClr val="333333"/>
                </a:solidFill>
                <a:highlight>
                  <a:srgbClr val="FFFFFF"/>
                </a:highlight>
                <a:latin typeface="Georgia"/>
                <a:ea typeface="Georgia"/>
                <a:cs typeface="Georgia"/>
                <a:sym typeface="Georgia"/>
              </a:rPr>
              <a:t>Operación del producto, </a:t>
            </a:r>
            <a:r>
              <a:rPr lang="en" sz="1350">
                <a:solidFill>
                  <a:srgbClr val="333333"/>
                </a:solidFill>
                <a:highlight>
                  <a:srgbClr val="FFFFFF"/>
                </a:highlight>
                <a:latin typeface="Georgia"/>
                <a:ea typeface="Georgia"/>
                <a:cs typeface="Georgia"/>
                <a:sym typeface="Georgia"/>
              </a:rPr>
              <a:t>corrección, confiabilidad, eficiencia e integridad.</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Transición del producto.  la flexibilidad y la capacidad de prueba</a:t>
            </a:r>
            <a:endParaRPr>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Boehm</a:t>
            </a:r>
            <a:endParaRPr/>
          </a:p>
        </p:txBody>
      </p:sp>
      <p:sp>
        <p:nvSpPr>
          <p:cNvPr id="154" name="Google Shape;154;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5" name="Google Shape;155;p27"/>
          <p:cNvPicPr preferRelativeResize="0"/>
          <p:nvPr/>
        </p:nvPicPr>
        <p:blipFill rotWithShape="1">
          <a:blip r:embed="rId3">
            <a:alphaModFix/>
          </a:blip>
          <a:srcRect b="21885" l="1103" r="1249" t="1591"/>
          <a:stretch/>
        </p:blipFill>
        <p:spPr>
          <a:xfrm>
            <a:off x="548150" y="1229250"/>
            <a:ext cx="4807650" cy="3695500"/>
          </a:xfrm>
          <a:prstGeom prst="rect">
            <a:avLst/>
          </a:prstGeom>
          <a:noFill/>
          <a:ln>
            <a:noFill/>
          </a:ln>
        </p:spPr>
      </p:pic>
      <p:pic>
        <p:nvPicPr>
          <p:cNvPr id="156" name="Google Shape;156;p27"/>
          <p:cNvPicPr preferRelativeResize="0"/>
          <p:nvPr/>
        </p:nvPicPr>
        <p:blipFill rotWithShape="1">
          <a:blip r:embed="rId4">
            <a:alphaModFix/>
          </a:blip>
          <a:srcRect b="908" l="3013" r="49460" t="82905"/>
          <a:stretch/>
        </p:blipFill>
        <p:spPr>
          <a:xfrm>
            <a:off x="5612100" y="2314974"/>
            <a:ext cx="3416676" cy="1141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0" name="Shape 160"/>
        <p:cNvGrpSpPr/>
        <p:nvPr/>
      </p:nvGrpSpPr>
      <p:grpSpPr>
        <a:xfrm>
          <a:off x="0" y="0"/>
          <a:ext cx="0" cy="0"/>
          <a:chOff x="0" y="0"/>
          <a:chExt cx="0" cy="0"/>
        </a:xfrm>
      </p:grpSpPr>
      <p:sp>
        <p:nvSpPr>
          <p:cNvPr id="161" name="Google Shape;161;p28"/>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describe la facilidad y fiabilidad con que se puede utilizar un producto de software. </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Este modelo realmente elabora en detalle los aspectos del modelo de McCall. </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Comienza con las características que recurren a requisitos de nivel superior. </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portabilidad, eficiencia e ingeniería humana, que son el refinamiento de factores como la portabilidad y la utilidad.</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 La capacidad de mantenimiento adicional se refina en probabilidad, comprensibilidad y modificabilidad.</a:t>
            </a:r>
            <a:endParaRPr>
              <a:solidFill>
                <a:srgbClr val="0000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FURPS</a:t>
            </a:r>
            <a:endParaRPr/>
          </a:p>
        </p:txBody>
      </p:sp>
      <p:pic>
        <p:nvPicPr>
          <p:cNvPr id="167" name="Google Shape;167;p29"/>
          <p:cNvPicPr preferRelativeResize="0"/>
          <p:nvPr/>
        </p:nvPicPr>
        <p:blipFill>
          <a:blip r:embed="rId3">
            <a:alphaModFix/>
          </a:blip>
          <a:stretch>
            <a:fillRect/>
          </a:stretch>
        </p:blipFill>
        <p:spPr>
          <a:xfrm>
            <a:off x="1817889" y="1152425"/>
            <a:ext cx="5260775" cy="3129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1" name="Shape 171"/>
        <p:cNvGrpSpPr/>
        <p:nvPr/>
      </p:nvGrpSpPr>
      <p:grpSpPr>
        <a:xfrm>
          <a:off x="0" y="0"/>
          <a:ext cx="0" cy="0"/>
          <a:chOff x="0" y="0"/>
          <a:chExt cx="0" cy="0"/>
        </a:xfrm>
      </p:grpSpPr>
      <p:sp>
        <p:nvSpPr>
          <p:cNvPr id="172" name="Google Shape;172;p30"/>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clasifica los requisitos en requisitos funcionales y no funcionales. </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 Requisito funcional (F) que se basa en la entrada y salida esperada, y en requisitos no funcionales</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 (U) significa Usabilidad que incluye factores humanos, estética, documentación del material de entrenamiento del usuario, </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(R) significa la confiabilidad (frecuencia y severidad de la falla, tiempo entre la falla), </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(P) significa rendimiento que incluye requisitos funcionales, y finalmente </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(S) significa capacidad de soporte que incluye respaldo, requisitos de diseño e implementación, etc.</a:t>
            </a:r>
            <a:endParaRPr>
              <a:solidFill>
                <a:srgbClr val="0000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Ghezzi</a:t>
            </a:r>
            <a:endParaRPr/>
          </a:p>
        </p:txBody>
      </p:sp>
      <p:sp>
        <p:nvSpPr>
          <p:cNvPr id="178" name="Google Shape;178;p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Clr>
                <a:srgbClr val="333333"/>
              </a:buClr>
              <a:buSzPts val="1800"/>
              <a:buFont typeface="Georgia"/>
              <a:buChar char="●"/>
            </a:pPr>
            <a:r>
              <a:rPr lang="en">
                <a:solidFill>
                  <a:srgbClr val="333333"/>
                </a:solidFill>
                <a:highlight>
                  <a:srgbClr val="FFFFFF"/>
                </a:highlight>
                <a:latin typeface="Georgia"/>
                <a:ea typeface="Georgia"/>
                <a:cs typeface="Georgia"/>
                <a:sym typeface="Georgia"/>
              </a:rPr>
              <a:t>Establece que las cualidades internas de un software </a:t>
            </a:r>
            <a:endParaRPr>
              <a:solidFill>
                <a:srgbClr val="333333"/>
              </a:solidFill>
              <a:highlight>
                <a:srgbClr val="FFFFFF"/>
              </a:highlight>
              <a:latin typeface="Georgia"/>
              <a:ea typeface="Georgia"/>
              <a:cs typeface="Georgia"/>
              <a:sym typeface="Georgia"/>
            </a:endParaRPr>
          </a:p>
          <a:p>
            <a:pPr indent="-342900" lvl="0" marL="457200" rtl="0" algn="just">
              <a:lnSpc>
                <a:spcPct val="200000"/>
              </a:lnSpc>
              <a:spcBef>
                <a:spcPts val="0"/>
              </a:spcBef>
              <a:spcAft>
                <a:spcPts val="0"/>
              </a:spcAft>
              <a:buClr>
                <a:srgbClr val="333333"/>
              </a:buClr>
              <a:buSzPts val="1800"/>
              <a:buFont typeface="Georgia"/>
              <a:buChar char="●"/>
            </a:pPr>
            <a:r>
              <a:rPr lang="en">
                <a:solidFill>
                  <a:srgbClr val="333333"/>
                </a:solidFill>
                <a:highlight>
                  <a:srgbClr val="FFFFFF"/>
                </a:highlight>
                <a:latin typeface="Georgia"/>
                <a:ea typeface="Georgia"/>
                <a:cs typeface="Georgia"/>
                <a:sym typeface="Georgia"/>
              </a:rPr>
              <a:t>Ayudan a los desarrolladores a lograr un resultado de colaboración en términos de cualidades externas  e internas</a:t>
            </a:r>
            <a:endParaRPr>
              <a:solidFill>
                <a:srgbClr val="333333"/>
              </a:solidFill>
              <a:highlight>
                <a:srgbClr val="FFFFFF"/>
              </a:highlight>
              <a:latin typeface="Georgia"/>
              <a:ea typeface="Georgia"/>
              <a:cs typeface="Georgia"/>
              <a:sym typeface="Georgia"/>
            </a:endParaRPr>
          </a:p>
          <a:p>
            <a:pPr indent="-342900" lvl="0" marL="457200" rtl="0" algn="just">
              <a:lnSpc>
                <a:spcPct val="200000"/>
              </a:lnSpc>
              <a:spcBef>
                <a:spcPts val="0"/>
              </a:spcBef>
              <a:spcAft>
                <a:spcPts val="0"/>
              </a:spcAft>
              <a:buClr>
                <a:srgbClr val="333333"/>
              </a:buClr>
              <a:buSzPts val="1800"/>
              <a:buFont typeface="Georgia"/>
              <a:buChar char="●"/>
            </a:pPr>
            <a:r>
              <a:rPr lang="en">
                <a:solidFill>
                  <a:srgbClr val="333333"/>
                </a:solidFill>
                <a:highlight>
                  <a:srgbClr val="FFFFFF"/>
                </a:highlight>
                <a:latin typeface="Georgia"/>
                <a:ea typeface="Georgia"/>
                <a:cs typeface="Georgia"/>
                <a:sym typeface="Georgia"/>
              </a:rPr>
              <a:t>Las cualidades generales pueden ser precisión, flexibilidad, integridad, facilidad de mantenimiento, portabilidad, confiabilidad, reutilización y usabilidad.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Introducción </a:t>
            </a:r>
            <a:endParaRPr/>
          </a:p>
        </p:txBody>
      </p:sp>
      <p:sp>
        <p:nvSpPr>
          <p:cNvPr id="73" name="Google Shape;73;p14"/>
          <p:cNvSpPr txBox="1"/>
          <p:nvPr>
            <p:ph idx="1" type="body"/>
          </p:nvPr>
        </p:nvSpPr>
        <p:spPr>
          <a:xfrm>
            <a:off x="311700" y="1469600"/>
            <a:ext cx="5556600" cy="3302700"/>
          </a:xfrm>
          <a:prstGeom prst="rect">
            <a:avLst/>
          </a:prstGeom>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SzPts val="1800"/>
              <a:buAutoNum type="arabicPeriod"/>
            </a:pPr>
            <a:r>
              <a:rPr lang="en"/>
              <a:t>Especificación</a:t>
            </a:r>
            <a:r>
              <a:rPr lang="en"/>
              <a:t> orientada a las características del producto que el consumidor quiere</a:t>
            </a:r>
            <a:endParaRPr/>
          </a:p>
          <a:p>
            <a:pPr indent="-342900" lvl="0" marL="457200" rtl="0" algn="just">
              <a:lnSpc>
                <a:spcPct val="200000"/>
              </a:lnSpc>
              <a:spcBef>
                <a:spcPts val="0"/>
              </a:spcBef>
              <a:spcAft>
                <a:spcPts val="0"/>
              </a:spcAft>
              <a:buSzPts val="1800"/>
              <a:buAutoNum type="arabicPeriod"/>
            </a:pPr>
            <a:r>
              <a:rPr lang="en"/>
              <a:t>No saber </a:t>
            </a:r>
            <a:r>
              <a:rPr lang="en"/>
              <a:t>cómo</a:t>
            </a:r>
            <a:r>
              <a:rPr lang="en"/>
              <a:t> especificar las características </a:t>
            </a:r>
            <a:endParaRPr/>
          </a:p>
          <a:p>
            <a:pPr indent="-342900" lvl="0" marL="457200" rtl="0" algn="just">
              <a:lnSpc>
                <a:spcPct val="200000"/>
              </a:lnSpc>
              <a:spcBef>
                <a:spcPts val="0"/>
              </a:spcBef>
              <a:spcAft>
                <a:spcPts val="0"/>
              </a:spcAft>
              <a:buSzPts val="1800"/>
              <a:buAutoNum type="arabicPeriod"/>
            </a:pPr>
            <a:r>
              <a:rPr lang="en"/>
              <a:t>Dificultad en redactar especificaciones del software</a:t>
            </a:r>
            <a:endParaRPr/>
          </a:p>
        </p:txBody>
      </p:sp>
      <p:pic>
        <p:nvPicPr>
          <p:cNvPr id="74" name="Google Shape;74;p14"/>
          <p:cNvPicPr preferRelativeResize="0"/>
          <p:nvPr/>
        </p:nvPicPr>
        <p:blipFill>
          <a:blip r:embed="rId3">
            <a:alphaModFix/>
          </a:blip>
          <a:stretch>
            <a:fillRect/>
          </a:stretch>
        </p:blipFill>
        <p:spPr>
          <a:xfrm>
            <a:off x="6127200" y="2322388"/>
            <a:ext cx="2705100" cy="2352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IEEE</a:t>
            </a:r>
            <a:endParaRPr/>
          </a:p>
        </p:txBody>
      </p:sp>
      <p:sp>
        <p:nvSpPr>
          <p:cNvPr id="184" name="Google Shape;184;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Clr>
                <a:srgbClr val="333333"/>
              </a:buClr>
              <a:buSzPts val="1800"/>
              <a:buFont typeface="Georgia"/>
              <a:buChar char="●"/>
            </a:pPr>
            <a:r>
              <a:rPr lang="en">
                <a:solidFill>
                  <a:srgbClr val="333333"/>
                </a:solidFill>
                <a:highlight>
                  <a:srgbClr val="FFFFFF"/>
                </a:highlight>
                <a:latin typeface="Georgia"/>
                <a:ea typeface="Georgia"/>
                <a:cs typeface="Georgia"/>
                <a:sym typeface="Georgia"/>
              </a:rPr>
              <a:t>Define una variedad de especificaciones para el mantenimiento de software, proporcionando así un modelo de calidad.</a:t>
            </a:r>
            <a:endParaRPr>
              <a:solidFill>
                <a:srgbClr val="333333"/>
              </a:solidFill>
              <a:highlight>
                <a:srgbClr val="FFFFFF"/>
              </a:highlight>
              <a:latin typeface="Georgia"/>
              <a:ea typeface="Georgia"/>
              <a:cs typeface="Georgia"/>
              <a:sym typeface="Georgia"/>
            </a:endParaRPr>
          </a:p>
          <a:p>
            <a:pPr indent="-342900" lvl="0" marL="457200" rtl="0" algn="just">
              <a:lnSpc>
                <a:spcPct val="200000"/>
              </a:lnSpc>
              <a:spcBef>
                <a:spcPts val="0"/>
              </a:spcBef>
              <a:spcAft>
                <a:spcPts val="0"/>
              </a:spcAft>
              <a:buClr>
                <a:srgbClr val="333333"/>
              </a:buClr>
              <a:buSzPts val="1800"/>
              <a:buFont typeface="Georgia"/>
              <a:buChar char="●"/>
            </a:pPr>
            <a:r>
              <a:rPr lang="en">
                <a:solidFill>
                  <a:srgbClr val="333333"/>
                </a:solidFill>
                <a:highlight>
                  <a:srgbClr val="FFFFFF"/>
                </a:highlight>
                <a:latin typeface="Georgia"/>
                <a:ea typeface="Georgia"/>
                <a:cs typeface="Georgia"/>
                <a:sym typeface="Georgia"/>
              </a:rPr>
              <a:t> Este modelo ofrece una variedad de técnicas de medición para diversos factores cualitativos como la eficiencia, la funcionalidad, la capacidad de mantenimiento, la portabilidad, la confiabilidad y la facilidad de uso.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de calidad de Dromey</a:t>
            </a:r>
            <a:endParaRPr/>
          </a:p>
        </p:txBody>
      </p:sp>
      <p:pic>
        <p:nvPicPr>
          <p:cNvPr id="190" name="Google Shape;190;p33"/>
          <p:cNvPicPr preferRelativeResize="0"/>
          <p:nvPr/>
        </p:nvPicPr>
        <p:blipFill rotWithShape="1">
          <a:blip r:embed="rId3">
            <a:alphaModFix/>
          </a:blip>
          <a:srcRect b="13588" l="14054" r="8891" t="6148"/>
          <a:stretch/>
        </p:blipFill>
        <p:spPr>
          <a:xfrm>
            <a:off x="5470700" y="1538575"/>
            <a:ext cx="3446675" cy="2391950"/>
          </a:xfrm>
          <a:prstGeom prst="rect">
            <a:avLst/>
          </a:prstGeom>
          <a:noFill/>
          <a:ln>
            <a:noFill/>
          </a:ln>
        </p:spPr>
      </p:pic>
      <p:sp>
        <p:nvSpPr>
          <p:cNvPr id="191" name="Google Shape;191;p33"/>
          <p:cNvSpPr txBox="1"/>
          <p:nvPr>
            <p:ph idx="1" type="body"/>
          </p:nvPr>
        </p:nvSpPr>
        <p:spPr>
          <a:xfrm>
            <a:off x="311700" y="1266325"/>
            <a:ext cx="5097000" cy="3302700"/>
          </a:xfrm>
          <a:prstGeom prst="rect">
            <a:avLst/>
          </a:prstGeom>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SzPts val="1800"/>
              <a:buAutoNum type="arabicPeriod"/>
            </a:pPr>
            <a:r>
              <a:rPr lang="en"/>
              <a:t>Seleccionar el conjunto de atributos.</a:t>
            </a:r>
            <a:endParaRPr/>
          </a:p>
          <a:p>
            <a:pPr indent="-342900" lvl="0" marL="457200" rtl="0" algn="just">
              <a:lnSpc>
                <a:spcPct val="200000"/>
              </a:lnSpc>
              <a:spcBef>
                <a:spcPts val="0"/>
              </a:spcBef>
              <a:spcAft>
                <a:spcPts val="0"/>
              </a:spcAft>
              <a:buSzPts val="1800"/>
              <a:buAutoNum type="arabicPeriod"/>
            </a:pPr>
            <a:r>
              <a:rPr lang="en"/>
              <a:t>Realizar una lista de todos los componentes del sistema.</a:t>
            </a:r>
            <a:endParaRPr/>
          </a:p>
          <a:p>
            <a:pPr indent="-342900" lvl="0" marL="457200" rtl="0" algn="just">
              <a:lnSpc>
                <a:spcPct val="200000"/>
              </a:lnSpc>
              <a:spcBef>
                <a:spcPts val="0"/>
              </a:spcBef>
              <a:spcAft>
                <a:spcPts val="0"/>
              </a:spcAft>
              <a:buSzPts val="1800"/>
              <a:buAutoNum type="arabicPeriod"/>
            </a:pPr>
            <a:r>
              <a:rPr lang="en"/>
              <a:t>Identificar las propiedades de calidad de cada componente.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de calidad de Dromey</a:t>
            </a:r>
            <a:endParaRPr/>
          </a:p>
        </p:txBody>
      </p:sp>
      <p:sp>
        <p:nvSpPr>
          <p:cNvPr id="197" name="Google Shape;197;p34"/>
          <p:cNvSpPr txBox="1"/>
          <p:nvPr>
            <p:ph idx="1" type="body"/>
          </p:nvPr>
        </p:nvSpPr>
        <p:spPr>
          <a:xfrm>
            <a:off x="311700" y="1540300"/>
            <a:ext cx="5247300" cy="33027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n"/>
              <a:t>4.     </a:t>
            </a:r>
            <a:r>
              <a:rPr lang="en"/>
              <a:t>Determinar cómo afecta cada propiedad en los atributos de calidad.</a:t>
            </a:r>
            <a:endParaRPr/>
          </a:p>
          <a:p>
            <a:pPr indent="0" lvl="0" marL="0" rtl="0" algn="just">
              <a:lnSpc>
                <a:spcPct val="200000"/>
              </a:lnSpc>
              <a:spcBef>
                <a:spcPts val="1600"/>
              </a:spcBef>
              <a:spcAft>
                <a:spcPts val="1600"/>
              </a:spcAft>
              <a:buNone/>
            </a:pPr>
            <a:r>
              <a:rPr lang="en"/>
              <a:t>5.     Evaluar el modelo de calidad.</a:t>
            </a:r>
            <a:endParaRPr/>
          </a:p>
        </p:txBody>
      </p:sp>
      <p:pic>
        <p:nvPicPr>
          <p:cNvPr id="198" name="Google Shape;198;p34"/>
          <p:cNvPicPr preferRelativeResize="0"/>
          <p:nvPr/>
        </p:nvPicPr>
        <p:blipFill>
          <a:blip r:embed="rId3">
            <a:alphaModFix/>
          </a:blip>
          <a:stretch>
            <a:fillRect/>
          </a:stretch>
        </p:blipFill>
        <p:spPr>
          <a:xfrm>
            <a:off x="5488375" y="1188450"/>
            <a:ext cx="3429000" cy="3743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11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enfoca en evaluar la calidad de un software con otro. </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Ayuda a descubrir defectos, si los hay, y también a señalar los factores que causaron tales defectos. </a:t>
            </a:r>
            <a:endParaRPr sz="1350">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0000FF"/>
              </a:buClr>
              <a:buSzPts val="1800"/>
              <a:buChar char="●"/>
            </a:pPr>
            <a:r>
              <a:rPr lang="en" sz="1350">
                <a:solidFill>
                  <a:srgbClr val="333333"/>
                </a:solidFill>
                <a:highlight>
                  <a:srgbClr val="FFFFFF"/>
                </a:highlight>
                <a:latin typeface="Georgia"/>
                <a:ea typeface="Georgia"/>
                <a:cs typeface="Georgia"/>
                <a:sym typeface="Georgia"/>
              </a:rPr>
              <a:t>Este modelo está diseñado sobre la base de la relación que existe entre las propiedades del software y sus atributos de calidad.</a:t>
            </a:r>
            <a:endParaRPr>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de calidad ISO 9126-1</a:t>
            </a:r>
            <a:endParaRPr/>
          </a:p>
          <a:p>
            <a:pPr indent="0" lvl="0" marL="0" rtl="0" algn="l">
              <a:spcBef>
                <a:spcPts val="0"/>
              </a:spcBef>
              <a:spcAft>
                <a:spcPts val="0"/>
              </a:spcAft>
              <a:buNone/>
            </a:pPr>
            <a:r>
              <a:t/>
            </a:r>
            <a:endParaRPr/>
          </a:p>
        </p:txBody>
      </p:sp>
      <p:sp>
        <p:nvSpPr>
          <p:cNvPr id="210" name="Google Shape;210;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36"/>
          <p:cNvPicPr preferRelativeResize="0"/>
          <p:nvPr/>
        </p:nvPicPr>
        <p:blipFill rotWithShape="1">
          <a:blip r:embed="rId3">
            <a:alphaModFix/>
          </a:blip>
          <a:srcRect b="0" l="0" r="0" t="10490"/>
          <a:stretch/>
        </p:blipFill>
        <p:spPr>
          <a:xfrm>
            <a:off x="1436450" y="1262175"/>
            <a:ext cx="5966300" cy="3354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11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Clr>
                <a:srgbClr val="0000FF"/>
              </a:buClr>
              <a:buSzPts val="1800"/>
              <a:buChar char="●"/>
            </a:pPr>
            <a:r>
              <a:rPr lang="en">
                <a:solidFill>
                  <a:srgbClr val="333333"/>
                </a:solidFill>
                <a:highlight>
                  <a:srgbClr val="FFFFFF"/>
                </a:highlight>
                <a:latin typeface="Georgia"/>
                <a:ea typeface="Georgia"/>
                <a:cs typeface="Georgia"/>
                <a:sym typeface="Georgia"/>
              </a:rPr>
              <a:t>Atributos de calidad internos y externos </a:t>
            </a:r>
            <a:endParaRPr>
              <a:solidFill>
                <a:srgbClr val="333333"/>
              </a:solidFill>
              <a:highlight>
                <a:srgbClr val="FFFFFF"/>
              </a:highlight>
              <a:latin typeface="Georgia"/>
              <a:ea typeface="Georgia"/>
              <a:cs typeface="Georgia"/>
              <a:sym typeface="Georgia"/>
            </a:endParaRPr>
          </a:p>
          <a:p>
            <a:pPr indent="-342900" lvl="0" marL="457200" rtl="0" algn="just">
              <a:lnSpc>
                <a:spcPct val="200000"/>
              </a:lnSpc>
              <a:spcBef>
                <a:spcPts val="0"/>
              </a:spcBef>
              <a:spcAft>
                <a:spcPts val="0"/>
              </a:spcAft>
              <a:buClr>
                <a:srgbClr val="0000FF"/>
              </a:buClr>
              <a:buSzPts val="1800"/>
              <a:buChar char="●"/>
            </a:pPr>
            <a:r>
              <a:rPr lang="en">
                <a:solidFill>
                  <a:srgbClr val="333333"/>
                </a:solidFill>
                <a:highlight>
                  <a:srgbClr val="FFFFFF"/>
                </a:highlight>
                <a:latin typeface="Georgia"/>
                <a:ea typeface="Georgia"/>
                <a:cs typeface="Georgia"/>
                <a:sym typeface="Georgia"/>
              </a:rPr>
              <a:t>Atributos de calidad en uso.</a:t>
            </a:r>
            <a:endParaRPr>
              <a:solidFill>
                <a:srgbClr val="333333"/>
              </a:solidFill>
              <a:highlight>
                <a:srgbClr val="FFFFFF"/>
              </a:highlight>
              <a:latin typeface="Georgia"/>
              <a:ea typeface="Georgia"/>
              <a:cs typeface="Georgia"/>
              <a:sym typeface="Georgia"/>
            </a:endParaRPr>
          </a:p>
          <a:p>
            <a:pPr indent="-342900" lvl="0" marL="457200" rtl="0" algn="just">
              <a:lnSpc>
                <a:spcPct val="200000"/>
              </a:lnSpc>
              <a:spcBef>
                <a:spcPts val="0"/>
              </a:spcBef>
              <a:spcAft>
                <a:spcPts val="0"/>
              </a:spcAft>
              <a:buClr>
                <a:srgbClr val="0000FF"/>
              </a:buClr>
              <a:buSzPts val="1800"/>
              <a:buChar char="●"/>
            </a:pPr>
            <a:r>
              <a:rPr lang="en">
                <a:solidFill>
                  <a:srgbClr val="333333"/>
                </a:solidFill>
                <a:highlight>
                  <a:srgbClr val="FFFFFF"/>
                </a:highlight>
                <a:latin typeface="Georgia"/>
                <a:ea typeface="Georgia"/>
                <a:cs typeface="Georgia"/>
                <a:sym typeface="Georgia"/>
              </a:rPr>
              <a:t>Los atributos de calidad internos son las propiedades del sistema cuya evaluación se puede realizar sin ejecutarla. </a:t>
            </a:r>
            <a:endParaRPr>
              <a:solidFill>
                <a:srgbClr val="333333"/>
              </a:solidFill>
              <a:highlight>
                <a:srgbClr val="FFFFFF"/>
              </a:highlight>
              <a:latin typeface="Georgia"/>
              <a:ea typeface="Georgia"/>
              <a:cs typeface="Georgia"/>
              <a:sym typeface="Georgia"/>
            </a:endParaRPr>
          </a:p>
          <a:p>
            <a:pPr indent="-342900" lvl="0" marL="457200" rtl="0" algn="just">
              <a:lnSpc>
                <a:spcPct val="200000"/>
              </a:lnSpc>
              <a:spcBef>
                <a:spcPts val="0"/>
              </a:spcBef>
              <a:spcAft>
                <a:spcPts val="0"/>
              </a:spcAft>
              <a:buClr>
                <a:srgbClr val="0000FF"/>
              </a:buClr>
              <a:buSzPts val="1800"/>
              <a:buChar char="●"/>
            </a:pPr>
            <a:r>
              <a:rPr lang="en">
                <a:solidFill>
                  <a:srgbClr val="333333"/>
                </a:solidFill>
                <a:highlight>
                  <a:srgbClr val="FFFFFF"/>
                </a:highlight>
                <a:latin typeface="Georgia"/>
                <a:ea typeface="Georgia"/>
                <a:cs typeface="Georgia"/>
                <a:sym typeface="Georgia"/>
              </a:rPr>
              <a:t>Los atributos de calidad externos son aquellos que se evalúan observando el sistema durante la ejecución</a:t>
            </a:r>
            <a:endParaRPr>
              <a:solidFill>
                <a:srgbClr val="0000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 de SATC</a:t>
            </a:r>
            <a:endParaRPr/>
          </a:p>
        </p:txBody>
      </p:sp>
      <p:sp>
        <p:nvSpPr>
          <p:cNvPr id="223" name="Google Shape;223;p38"/>
          <p:cNvSpPr txBox="1"/>
          <p:nvPr>
            <p:ph idx="1" type="body"/>
          </p:nvPr>
        </p:nvSpPr>
        <p:spPr>
          <a:xfrm>
            <a:off x="311700" y="14949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33333"/>
              </a:buClr>
              <a:buSzPts val="1800"/>
              <a:buFont typeface="Georgia"/>
              <a:buChar char="●"/>
            </a:pPr>
            <a:r>
              <a:rPr lang="en">
                <a:solidFill>
                  <a:srgbClr val="333333"/>
                </a:solidFill>
                <a:highlight>
                  <a:srgbClr val="FFFFFF"/>
                </a:highlight>
                <a:latin typeface="Georgia"/>
                <a:ea typeface="Georgia"/>
                <a:cs typeface="Georgia"/>
                <a:sym typeface="Georgia"/>
              </a:rPr>
              <a:t>Software Assurance Technology Center. </a:t>
            </a:r>
            <a:endParaRPr>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lang="en">
                <a:solidFill>
                  <a:srgbClr val="333333"/>
                </a:solidFill>
                <a:highlight>
                  <a:srgbClr val="FFFFFF"/>
                </a:highlight>
                <a:latin typeface="Georgia"/>
                <a:ea typeface="Georgia"/>
                <a:cs typeface="Georgia"/>
                <a:sym typeface="Georgia"/>
              </a:rPr>
              <a:t>Definición de un programa de métricas que ayude a satisfacer las necesidades básicas con el menor gasto.  </a:t>
            </a:r>
            <a:endParaRPr>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lang="en">
                <a:solidFill>
                  <a:srgbClr val="333333"/>
                </a:solidFill>
                <a:highlight>
                  <a:srgbClr val="FFFFFF"/>
                </a:highlight>
                <a:latin typeface="Georgia"/>
                <a:ea typeface="Georgia"/>
                <a:cs typeface="Georgia"/>
                <a:sym typeface="Georgia"/>
              </a:rPr>
              <a:t>Prueba un modelo de calidad mediante la evaluación de los resultados de las métricas utilizadas y también sobre la base de discusiones basadas en el proyecto. </a:t>
            </a:r>
            <a:endParaRPr>
              <a:solidFill>
                <a:srgbClr val="333333"/>
              </a:solidFill>
              <a:highlight>
                <a:srgbClr val="FFFFFF"/>
              </a:highlight>
              <a:latin typeface="Georgia"/>
              <a:ea typeface="Georgia"/>
              <a:cs typeface="Georgia"/>
              <a:sym typeface="Georgia"/>
            </a:endParaRPr>
          </a:p>
          <a:p>
            <a:pPr indent="-342900" lvl="0" marL="457200" rtl="0" algn="l">
              <a:spcBef>
                <a:spcPts val="0"/>
              </a:spcBef>
              <a:spcAft>
                <a:spcPts val="0"/>
              </a:spcAft>
              <a:buClr>
                <a:srgbClr val="333333"/>
              </a:buClr>
              <a:buSzPts val="1800"/>
              <a:buFont typeface="Georgia"/>
              <a:buChar char="●"/>
            </a:pPr>
            <a:r>
              <a:rPr lang="en">
                <a:solidFill>
                  <a:srgbClr val="333333"/>
                </a:solidFill>
                <a:highlight>
                  <a:srgbClr val="FFFFFF"/>
                </a:highlight>
                <a:latin typeface="Georgia"/>
                <a:ea typeface="Georgia"/>
                <a:cs typeface="Georgia"/>
                <a:sym typeface="Georgia"/>
              </a:rPr>
              <a:t>Define un conjunto de objetivos y atributos de proceso basados ​​en ISO 9126-1.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Procesos</a:t>
            </a:r>
            <a:r>
              <a:rPr lang="en"/>
              <a:t> en la Gestión</a:t>
            </a:r>
            <a:r>
              <a:rPr lang="en"/>
              <a:t> de Software</a:t>
            </a:r>
            <a:endParaRPr/>
          </a:p>
        </p:txBody>
      </p:sp>
      <p:sp>
        <p:nvSpPr>
          <p:cNvPr id="229" name="Google Shape;229;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 </a:t>
            </a:r>
            <a:r>
              <a:rPr b="1" lang="en"/>
              <a:t>gestión</a:t>
            </a:r>
            <a:r>
              <a:rPr b="1" lang="en"/>
              <a:t> de software posee tres actividades principales:</a:t>
            </a:r>
            <a:endParaRPr b="1"/>
          </a:p>
          <a:p>
            <a:pPr indent="-342900" lvl="0" marL="457200" rtl="0" algn="l">
              <a:spcBef>
                <a:spcPts val="1600"/>
              </a:spcBef>
              <a:spcAft>
                <a:spcPts val="0"/>
              </a:spcAft>
              <a:buSzPts val="1800"/>
              <a:buChar char="●"/>
            </a:pPr>
            <a:r>
              <a:rPr lang="en"/>
              <a:t>Garantia de calidad.</a:t>
            </a:r>
            <a:endParaRPr/>
          </a:p>
          <a:p>
            <a:pPr indent="-342900" lvl="0" marL="457200" rtl="0" algn="l">
              <a:spcBef>
                <a:spcPts val="0"/>
              </a:spcBef>
              <a:spcAft>
                <a:spcPts val="0"/>
              </a:spcAft>
              <a:buSzPts val="1800"/>
              <a:buChar char="●"/>
            </a:pPr>
            <a:r>
              <a:rPr lang="en"/>
              <a:t>Planificación</a:t>
            </a:r>
            <a:r>
              <a:rPr lang="en"/>
              <a:t> de calidad.</a:t>
            </a:r>
            <a:endParaRPr/>
          </a:p>
          <a:p>
            <a:pPr indent="-342900" lvl="0" marL="457200" rtl="0" algn="l">
              <a:spcBef>
                <a:spcPts val="0"/>
              </a:spcBef>
              <a:spcAft>
                <a:spcPts val="0"/>
              </a:spcAft>
              <a:buSzPts val="1800"/>
              <a:buChar char="●"/>
            </a:pPr>
            <a:r>
              <a:rPr lang="en"/>
              <a:t>Control de calidad.</a:t>
            </a:r>
            <a:endParaRPr/>
          </a:p>
          <a:p>
            <a:pPr indent="0" lvl="0" marL="0" rtl="0" algn="l">
              <a:spcBef>
                <a:spcPts val="1600"/>
              </a:spcBef>
              <a:spcAft>
                <a:spcPts val="1600"/>
              </a:spcAft>
              <a:buNone/>
            </a:pPr>
            <a:r>
              <a:t/>
            </a:r>
            <a:endParaRPr/>
          </a:p>
        </p:txBody>
      </p:sp>
      <p:pic>
        <p:nvPicPr>
          <p:cNvPr id="230" name="Google Shape;230;p39"/>
          <p:cNvPicPr preferRelativeResize="0"/>
          <p:nvPr/>
        </p:nvPicPr>
        <p:blipFill>
          <a:blip r:embed="rId3">
            <a:alphaModFix/>
          </a:blip>
          <a:stretch>
            <a:fillRect/>
          </a:stretch>
        </p:blipFill>
        <p:spPr>
          <a:xfrm>
            <a:off x="4525475" y="1823402"/>
            <a:ext cx="4306825" cy="2745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11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a:t>
            </a:r>
            <a:endParaRPr/>
          </a:p>
        </p:txBody>
      </p:sp>
      <p:sp>
        <p:nvSpPr>
          <p:cNvPr id="236" name="Google Shape;236;p40"/>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Define como alcanzar la calidad en un producto de software.</a:t>
            </a:r>
            <a:endParaRPr/>
          </a:p>
          <a:p>
            <a:pPr indent="0" lvl="0" marL="0" rtl="0" algn="just">
              <a:spcBef>
                <a:spcPts val="1600"/>
              </a:spcBef>
              <a:spcAft>
                <a:spcPts val="0"/>
              </a:spcAft>
              <a:buNone/>
            </a:pPr>
            <a:r>
              <a:rPr lang="en"/>
              <a:t>El proceso de </a:t>
            </a:r>
            <a:r>
              <a:rPr b="1" lang="en"/>
              <a:t>QA (Quality Assurance) </a:t>
            </a:r>
            <a:r>
              <a:rPr lang="en"/>
              <a:t>busca estándares</a:t>
            </a:r>
            <a:r>
              <a:rPr lang="en"/>
              <a:t> de proceso que permiten asegurar la calidad de un software.</a:t>
            </a:r>
            <a:endParaRPr/>
          </a:p>
          <a:p>
            <a:pPr indent="0" lvl="0" marL="0" rtl="0" algn="just">
              <a:spcBef>
                <a:spcPts val="1600"/>
              </a:spcBef>
              <a:spcAft>
                <a:spcPts val="0"/>
              </a:spcAft>
              <a:buNone/>
            </a:pPr>
            <a:r>
              <a:rPr b="1" lang="en"/>
              <a:t>Importancia de los </a:t>
            </a:r>
            <a:r>
              <a:rPr b="1" lang="en"/>
              <a:t>estándares</a:t>
            </a:r>
            <a:r>
              <a:rPr b="1" lang="en"/>
              <a:t> de software:</a:t>
            </a:r>
            <a:endParaRPr b="1"/>
          </a:p>
          <a:p>
            <a:pPr indent="-342900" lvl="0" marL="914400" rtl="0" algn="just">
              <a:spcBef>
                <a:spcPts val="1600"/>
              </a:spcBef>
              <a:spcAft>
                <a:spcPts val="0"/>
              </a:spcAft>
              <a:buSzPts val="1800"/>
              <a:buChar char="●"/>
            </a:pPr>
            <a:r>
              <a:rPr lang="en"/>
              <a:t>Son efectivos.</a:t>
            </a:r>
            <a:endParaRPr/>
          </a:p>
          <a:p>
            <a:pPr indent="-342900" lvl="0" marL="914400" rtl="0" algn="just">
              <a:spcBef>
                <a:spcPts val="0"/>
              </a:spcBef>
              <a:spcAft>
                <a:spcPts val="0"/>
              </a:spcAft>
              <a:buSzPts val="1800"/>
              <a:buChar char="●"/>
            </a:pPr>
            <a:r>
              <a:rPr lang="en"/>
              <a:t>Proveen un mejor marco de trabajo.</a:t>
            </a:r>
            <a:endParaRPr/>
          </a:p>
          <a:p>
            <a:pPr indent="-342900" lvl="0" marL="914400" rtl="0" algn="just">
              <a:spcBef>
                <a:spcPts val="0"/>
              </a:spcBef>
              <a:spcAft>
                <a:spcPts val="0"/>
              </a:spcAft>
              <a:buSzPts val="1800"/>
              <a:buChar char="●"/>
            </a:pPr>
            <a:r>
              <a:rPr lang="en"/>
              <a:t>Es menos </a:t>
            </a:r>
            <a:r>
              <a:rPr lang="en"/>
              <a:t>difícil</a:t>
            </a:r>
            <a:r>
              <a:rPr lang="en"/>
              <a:t> entender un </a:t>
            </a:r>
            <a:r>
              <a:rPr lang="en"/>
              <a:t>código desde cero</a:t>
            </a:r>
            <a:r>
              <a:rPr lang="en"/>
              <a:t>.</a:t>
            </a:r>
            <a:endParaRPr/>
          </a:p>
        </p:txBody>
      </p:sp>
      <p:pic>
        <p:nvPicPr>
          <p:cNvPr id="237" name="Google Shape;237;p40"/>
          <p:cNvPicPr preferRelativeResize="0"/>
          <p:nvPr/>
        </p:nvPicPr>
        <p:blipFill>
          <a:blip r:embed="rId3">
            <a:alphaModFix/>
          </a:blip>
          <a:stretch>
            <a:fillRect/>
          </a:stretch>
        </p:blipFill>
        <p:spPr>
          <a:xfrm>
            <a:off x="7329025" y="3065774"/>
            <a:ext cx="1503275" cy="1503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11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a:t>
            </a:r>
            <a:endParaRPr/>
          </a:p>
        </p:txBody>
      </p:sp>
      <p:sp>
        <p:nvSpPr>
          <p:cNvPr id="243" name="Google Shape;243;p41"/>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Define como alcanzar la calidad en un producto de software.</a:t>
            </a:r>
            <a:endParaRPr/>
          </a:p>
          <a:p>
            <a:pPr indent="0" lvl="0" marL="0" rtl="0" algn="just">
              <a:spcBef>
                <a:spcPts val="1600"/>
              </a:spcBef>
              <a:spcAft>
                <a:spcPts val="0"/>
              </a:spcAft>
              <a:buNone/>
            </a:pPr>
            <a:r>
              <a:rPr b="1" lang="en"/>
              <a:t>QA (Quality Assurance) </a:t>
            </a:r>
            <a:r>
              <a:rPr lang="en"/>
              <a:t>ofrece estándares de proceso que permiten asegurar la calidad de un software.</a:t>
            </a:r>
            <a:endParaRPr/>
          </a:p>
          <a:p>
            <a:pPr indent="0" lvl="0" marL="0" rtl="0" algn="just">
              <a:spcBef>
                <a:spcPts val="1600"/>
              </a:spcBef>
              <a:spcAft>
                <a:spcPts val="0"/>
              </a:spcAft>
              <a:buNone/>
            </a:pPr>
            <a:r>
              <a:rPr b="1" lang="en"/>
              <a:t>Importancia de los estándares de software:</a:t>
            </a:r>
            <a:endParaRPr b="1"/>
          </a:p>
          <a:p>
            <a:pPr indent="-342900" lvl="0" marL="914400" rtl="0" algn="just">
              <a:spcBef>
                <a:spcPts val="1600"/>
              </a:spcBef>
              <a:spcAft>
                <a:spcPts val="0"/>
              </a:spcAft>
              <a:buSzPts val="1800"/>
              <a:buChar char="●"/>
            </a:pPr>
            <a:r>
              <a:rPr lang="en"/>
              <a:t>Son efectivos porque se basa en conocimiento de gente que ya se ha equivocado por nosotros.</a:t>
            </a:r>
            <a:endParaRPr/>
          </a:p>
          <a:p>
            <a:pPr indent="-342900" lvl="0" marL="914400" rtl="0" algn="just">
              <a:spcBef>
                <a:spcPts val="0"/>
              </a:spcBef>
              <a:spcAft>
                <a:spcPts val="0"/>
              </a:spcAft>
              <a:buSzPts val="1800"/>
              <a:buChar char="●"/>
            </a:pPr>
            <a:r>
              <a:rPr lang="en"/>
              <a:t>Los estándares captan las mejores prácticas, por lo que proveen un mejor marco de trabajo.</a:t>
            </a:r>
            <a:endParaRPr/>
          </a:p>
          <a:p>
            <a:pPr indent="-342900" lvl="0" marL="914400" rtl="0" algn="just">
              <a:spcBef>
                <a:spcPts val="0"/>
              </a:spcBef>
              <a:spcAft>
                <a:spcPts val="0"/>
              </a:spcAft>
              <a:buSzPts val="1800"/>
              <a:buChar char="●"/>
            </a:pPr>
            <a:r>
              <a:rPr lang="en"/>
              <a:t>Los estándares hacen que tomar el código de alguien más no sea tan dificil.</a:t>
            </a:r>
            <a:endParaRPr/>
          </a:p>
          <a:p>
            <a:pPr indent="0" lvl="0" marL="914400" rtl="0" algn="just">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Introducción</a:t>
            </a:r>
            <a:endParaRPr/>
          </a:p>
        </p:txBody>
      </p:sp>
      <p:sp>
        <p:nvSpPr>
          <p:cNvPr id="80" name="Google Shape;80;p15"/>
          <p:cNvSpPr txBox="1"/>
          <p:nvPr>
            <p:ph idx="1" type="body"/>
          </p:nvPr>
        </p:nvSpPr>
        <p:spPr>
          <a:xfrm>
            <a:off x="311700" y="1266325"/>
            <a:ext cx="5123700" cy="3302700"/>
          </a:xfrm>
          <a:prstGeom prst="rect">
            <a:avLst/>
          </a:prstGeom>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SzPts val="1800"/>
              <a:buChar char="●"/>
            </a:pPr>
            <a:r>
              <a:rPr lang="en"/>
              <a:t>Definir </a:t>
            </a:r>
            <a:r>
              <a:rPr lang="en"/>
              <a:t>estándares</a:t>
            </a:r>
            <a:r>
              <a:rPr lang="en"/>
              <a:t>  y procedimientos organizacionales para que sean seguidos por el equipo de desarrollo</a:t>
            </a:r>
            <a:endParaRPr/>
          </a:p>
          <a:p>
            <a:pPr indent="-342900" lvl="0" marL="457200" rtl="0" algn="just">
              <a:lnSpc>
                <a:spcPct val="200000"/>
              </a:lnSpc>
              <a:spcBef>
                <a:spcPts val="0"/>
              </a:spcBef>
              <a:spcAft>
                <a:spcPts val="0"/>
              </a:spcAft>
              <a:buSzPts val="1800"/>
              <a:buChar char="●"/>
            </a:pPr>
            <a:r>
              <a:rPr i="1" lang="en">
                <a:solidFill>
                  <a:srgbClr val="FF0000"/>
                </a:solidFill>
              </a:rPr>
              <a:t>Cultura de la calidad </a:t>
            </a:r>
            <a:r>
              <a:rPr lang="en">
                <a:solidFill>
                  <a:srgbClr val="434343"/>
                </a:solidFill>
              </a:rPr>
              <a:t>para desarrollar el producto con un alto nivel de calidad</a:t>
            </a:r>
            <a:endParaRPr>
              <a:solidFill>
                <a:srgbClr val="434343"/>
              </a:solidFill>
            </a:endParaRPr>
          </a:p>
          <a:p>
            <a:pPr indent="-342900" lvl="0" marL="457200" rtl="0" algn="just">
              <a:lnSpc>
                <a:spcPct val="200000"/>
              </a:lnSpc>
              <a:spcBef>
                <a:spcPts val="0"/>
              </a:spcBef>
              <a:spcAft>
                <a:spcPts val="0"/>
              </a:spcAft>
              <a:buClr>
                <a:srgbClr val="434343"/>
              </a:buClr>
              <a:buSzPts val="1800"/>
              <a:buChar char="●"/>
            </a:pPr>
            <a:r>
              <a:rPr lang="en">
                <a:solidFill>
                  <a:srgbClr val="434343"/>
                </a:solidFill>
              </a:rPr>
              <a:t>Garantía</a:t>
            </a:r>
            <a:r>
              <a:rPr lang="en">
                <a:solidFill>
                  <a:srgbClr val="434343"/>
                </a:solidFill>
              </a:rPr>
              <a:t> de calidad , planificación de calidad y control de la calidad</a:t>
            </a:r>
            <a:endParaRPr>
              <a:solidFill>
                <a:srgbClr val="434343"/>
              </a:solidFill>
            </a:endParaRPr>
          </a:p>
        </p:txBody>
      </p:sp>
      <p:pic>
        <p:nvPicPr>
          <p:cNvPr id="81" name="Google Shape;81;p15"/>
          <p:cNvPicPr preferRelativeResize="0"/>
          <p:nvPr/>
        </p:nvPicPr>
        <p:blipFill>
          <a:blip r:embed="rId3">
            <a:alphaModFix/>
          </a:blip>
          <a:stretch>
            <a:fillRect/>
          </a:stretch>
        </p:blipFill>
        <p:spPr>
          <a:xfrm>
            <a:off x="5514900" y="1875950"/>
            <a:ext cx="3502650" cy="2486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ph idx="1" type="body"/>
          </p:nvPr>
        </p:nvSpPr>
        <p:spPr>
          <a:xfrm>
            <a:off x="311700" y="711050"/>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¿T</a:t>
            </a:r>
            <a:r>
              <a:rPr b="1" lang="en"/>
              <a:t>odos los productos de software necesitan los mismos estandares de proceso?</a:t>
            </a:r>
            <a:endParaRPr b="1"/>
          </a:p>
          <a:p>
            <a:pPr indent="0" lvl="0" marL="0" rtl="0" algn="just">
              <a:spcBef>
                <a:spcPts val="1600"/>
              </a:spcBef>
              <a:spcAft>
                <a:spcPts val="0"/>
              </a:spcAft>
              <a:buNone/>
            </a:pPr>
            <a:r>
              <a:t/>
            </a:r>
            <a:endParaRPr/>
          </a:p>
          <a:p>
            <a:pPr indent="0" lvl="0" marL="0" rtl="0" algn="just">
              <a:spcBef>
                <a:spcPts val="1600"/>
              </a:spcBef>
              <a:spcAft>
                <a:spcPts val="0"/>
              </a:spcAft>
              <a:buNone/>
            </a:pPr>
            <a:r>
              <a:rPr lang="en"/>
              <a:t>Depende</a:t>
            </a:r>
            <a:endParaRPr/>
          </a:p>
          <a:p>
            <a:pPr indent="0" lvl="0" marL="0" rtl="0" algn="just">
              <a:spcBef>
                <a:spcPts val="1600"/>
              </a:spcBef>
              <a:spcAft>
                <a:spcPts val="0"/>
              </a:spcAft>
              <a:buNone/>
            </a:pPr>
            <a:r>
              <a:t/>
            </a:r>
            <a:endParaRPr/>
          </a:p>
          <a:p>
            <a:pPr indent="0" lvl="0" marL="457200" rtl="0" algn="just">
              <a:spcBef>
                <a:spcPts val="1600"/>
              </a:spcBef>
              <a:spcAft>
                <a:spcPts val="1600"/>
              </a:spcAft>
              <a:buNone/>
            </a:pPr>
            <a:r>
              <a:t/>
            </a:r>
            <a:endParaRPr b="1"/>
          </a:p>
        </p:txBody>
      </p:sp>
      <p:sp>
        <p:nvSpPr>
          <p:cNvPr id="249" name="Google Shape;249;p42"/>
          <p:cNvSpPr txBox="1"/>
          <p:nvPr>
            <p:ph type="title"/>
          </p:nvPr>
        </p:nvSpPr>
        <p:spPr>
          <a:xfrm>
            <a:off x="311700" y="8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Los Estandares</a:t>
            </a:r>
            <a:endParaRPr/>
          </a:p>
        </p:txBody>
      </p:sp>
      <p:pic>
        <p:nvPicPr>
          <p:cNvPr id="250" name="Google Shape;250;p42"/>
          <p:cNvPicPr preferRelativeResize="0"/>
          <p:nvPr/>
        </p:nvPicPr>
        <p:blipFill>
          <a:blip r:embed="rId3">
            <a:alphaModFix/>
          </a:blip>
          <a:stretch>
            <a:fillRect/>
          </a:stretch>
        </p:blipFill>
        <p:spPr>
          <a:xfrm>
            <a:off x="5370850" y="1896825"/>
            <a:ext cx="3773151" cy="2515425"/>
          </a:xfrm>
          <a:prstGeom prst="rect">
            <a:avLst/>
          </a:prstGeom>
          <a:noFill/>
          <a:ln>
            <a:noFill/>
          </a:ln>
        </p:spPr>
      </p:pic>
      <p:sp>
        <p:nvSpPr>
          <p:cNvPr id="251" name="Google Shape;251;p42"/>
          <p:cNvSpPr txBox="1"/>
          <p:nvPr/>
        </p:nvSpPr>
        <p:spPr>
          <a:xfrm>
            <a:off x="311700" y="2844350"/>
            <a:ext cx="5501100" cy="12333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chemeClr val="dk2"/>
              </a:buClr>
              <a:buSzPts val="1800"/>
              <a:buFont typeface="Open Sans"/>
              <a:buChar char="●"/>
            </a:pPr>
            <a:r>
              <a:rPr b="1" lang="en" sz="1800">
                <a:solidFill>
                  <a:schemeClr val="dk2"/>
                </a:solidFill>
                <a:latin typeface="Open Sans"/>
                <a:ea typeface="Open Sans"/>
                <a:cs typeface="Open Sans"/>
                <a:sym typeface="Open Sans"/>
              </a:rPr>
              <a:t>No en todos los proyectos</a:t>
            </a:r>
            <a:r>
              <a:rPr lang="en" sz="1800">
                <a:solidFill>
                  <a:schemeClr val="dk2"/>
                </a:solidFill>
                <a:latin typeface="Open Sans"/>
                <a:ea typeface="Open Sans"/>
                <a:cs typeface="Open Sans"/>
                <a:sym typeface="Open Sans"/>
              </a:rPr>
              <a:t> se puede aplicar el mismo proceso de QA.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Los Estandares</a:t>
            </a:r>
            <a:endParaRPr/>
          </a:p>
        </p:txBody>
      </p:sp>
      <p:sp>
        <p:nvSpPr>
          <p:cNvPr id="257" name="Google Shape;257;p43"/>
          <p:cNvSpPr txBox="1"/>
          <p:nvPr>
            <p:ph idx="1" type="body"/>
          </p:nvPr>
        </p:nvSpPr>
        <p:spPr>
          <a:xfrm>
            <a:off x="311700" y="1411025"/>
            <a:ext cx="8520600" cy="330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Ejemplo:</a:t>
            </a:r>
            <a:endParaRPr b="1"/>
          </a:p>
          <a:p>
            <a:pPr indent="0" lvl="0" marL="0" rtl="0" algn="just">
              <a:spcBef>
                <a:spcPts val="1600"/>
              </a:spcBef>
              <a:spcAft>
                <a:spcPts val="0"/>
              </a:spcAft>
              <a:buNone/>
            </a:pPr>
            <a:r>
              <a:rPr lang="en"/>
              <a:t>Según el estándar de calidad, los sistemas críticos necesitan siempre una documentación aprobada antes de comenzar la implementación. Pero ¿qué pasa si el sistema crítico necesita un prototipado? (lo cual incluye una implementación previa a la documentación).</a:t>
            </a:r>
            <a:endParaRPr/>
          </a:p>
          <a:p>
            <a:pPr indent="0" lvl="0" marL="457200" rtl="0" algn="just">
              <a:spcBef>
                <a:spcPts val="1600"/>
              </a:spcBef>
              <a:spcAft>
                <a:spcPts val="0"/>
              </a:spcAft>
              <a:buNone/>
            </a:pPr>
            <a:r>
              <a:t/>
            </a:r>
            <a:endParaRPr b="1"/>
          </a:p>
          <a:p>
            <a:pPr indent="0" lvl="0" marL="0" rtl="0" algn="l">
              <a:spcBef>
                <a:spcPts val="1600"/>
              </a:spcBef>
              <a:spcAft>
                <a:spcPts val="1600"/>
              </a:spcAft>
              <a:buNone/>
            </a:pPr>
            <a:r>
              <a:t/>
            </a:r>
            <a:endParaRPr/>
          </a:p>
        </p:txBody>
      </p:sp>
      <p:pic>
        <p:nvPicPr>
          <p:cNvPr id="258" name="Google Shape;258;p43"/>
          <p:cNvPicPr preferRelativeResize="0"/>
          <p:nvPr/>
        </p:nvPicPr>
        <p:blipFill>
          <a:blip r:embed="rId3">
            <a:alphaModFix/>
          </a:blip>
          <a:stretch>
            <a:fillRect/>
          </a:stretch>
        </p:blipFill>
        <p:spPr>
          <a:xfrm>
            <a:off x="7329025" y="3065774"/>
            <a:ext cx="1503275" cy="1503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Los Estandares</a:t>
            </a:r>
            <a:endParaRPr/>
          </a:p>
        </p:txBody>
      </p:sp>
      <p:sp>
        <p:nvSpPr>
          <p:cNvPr id="264" name="Google Shape;264;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Ej: Según el estándar de calidad, los sistemas críticos necesitan siempre una documentación aprobada antes de comenzar la implementación. Pero ¿qué pasa si el sistema crítico necesita un prototipado? (lo cual incluye una implementación previa a la documentación).</a:t>
            </a:r>
            <a:endParaRPr/>
          </a:p>
          <a:p>
            <a:pPr indent="-342900" lvl="0" marL="457200" rtl="0" algn="just">
              <a:spcBef>
                <a:spcPts val="1600"/>
              </a:spcBef>
              <a:spcAft>
                <a:spcPts val="0"/>
              </a:spcAft>
              <a:buSzPts val="1800"/>
              <a:buChar char="●"/>
            </a:pPr>
            <a:r>
              <a:rPr b="1" lang="en"/>
              <a:t>Importante:</a:t>
            </a:r>
            <a:r>
              <a:rPr lang="en"/>
              <a:t> Los procesos de garantía de calidad nunca deben intervenir con el desarrollo del producto.</a:t>
            </a:r>
            <a:endParaRPr/>
          </a:p>
          <a:p>
            <a:pPr indent="-342900" lvl="0" marL="457200" rtl="0" algn="just">
              <a:spcBef>
                <a:spcPts val="0"/>
              </a:spcBef>
              <a:spcAft>
                <a:spcPts val="0"/>
              </a:spcAft>
              <a:buSzPts val="1800"/>
              <a:buChar char="●"/>
            </a:pPr>
            <a:r>
              <a:rPr lang="en"/>
              <a:t>Para esto existe el </a:t>
            </a:r>
            <a:r>
              <a:rPr b="1" lang="en"/>
              <a:t>gestor principal.</a:t>
            </a:r>
            <a:endParaRPr b="1"/>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5"/>
          <p:cNvSpPr txBox="1"/>
          <p:nvPr>
            <p:ph idx="1" type="body"/>
          </p:nvPr>
        </p:nvSpPr>
        <p:spPr>
          <a:xfrm>
            <a:off x="311700" y="15102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Problemas con los </a:t>
            </a:r>
            <a:r>
              <a:rPr b="1" lang="en"/>
              <a:t>estándares</a:t>
            </a:r>
            <a:r>
              <a:rPr b="1" lang="en"/>
              <a:t>:</a:t>
            </a:r>
            <a:endParaRPr b="1"/>
          </a:p>
          <a:p>
            <a:pPr indent="-342900" lvl="0" marL="457200" rtl="0" algn="l">
              <a:spcBef>
                <a:spcPts val="1600"/>
              </a:spcBef>
              <a:spcAft>
                <a:spcPts val="0"/>
              </a:spcAft>
              <a:buSzPts val="1800"/>
              <a:buChar char="●"/>
            </a:pPr>
            <a:r>
              <a:rPr lang="en"/>
              <a:t>¿Los ingenieros de software realmente </a:t>
            </a:r>
            <a:r>
              <a:rPr lang="en"/>
              <a:t>están</a:t>
            </a:r>
            <a:r>
              <a:rPr lang="en"/>
              <a:t> dispuestos a adoptar los </a:t>
            </a:r>
            <a:r>
              <a:rPr lang="en"/>
              <a:t>estándares</a:t>
            </a:r>
            <a:r>
              <a:rPr lang="en"/>
              <a:t>?</a:t>
            </a:r>
            <a:endParaRPr/>
          </a:p>
          <a:p>
            <a:pPr indent="0" lvl="0" marL="457200" rtl="0" algn="l">
              <a:spcBef>
                <a:spcPts val="1600"/>
              </a:spcBef>
              <a:spcAft>
                <a:spcPts val="1600"/>
              </a:spcAft>
              <a:buNone/>
            </a:pPr>
            <a:r>
              <a:t/>
            </a:r>
            <a:endParaRPr/>
          </a:p>
        </p:txBody>
      </p:sp>
      <p:sp>
        <p:nvSpPr>
          <p:cNvPr id="270" name="Google Shape;270;p45"/>
          <p:cNvSpPr txBox="1"/>
          <p:nvPr>
            <p:ph type="title"/>
          </p:nvPr>
        </p:nvSpPr>
        <p:spPr>
          <a:xfrm>
            <a:off x="249725" y="23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Los Problemas de los </a:t>
            </a:r>
            <a:r>
              <a:rPr lang="en"/>
              <a:t>Estándares</a:t>
            </a:r>
            <a:endParaRPr/>
          </a:p>
        </p:txBody>
      </p:sp>
      <p:pic>
        <p:nvPicPr>
          <p:cNvPr id="271" name="Google Shape;271;p45"/>
          <p:cNvPicPr preferRelativeResize="0"/>
          <p:nvPr/>
        </p:nvPicPr>
        <p:blipFill>
          <a:blip r:embed="rId3">
            <a:alphaModFix/>
          </a:blip>
          <a:stretch>
            <a:fillRect/>
          </a:stretch>
        </p:blipFill>
        <p:spPr>
          <a:xfrm>
            <a:off x="2517258" y="2571745"/>
            <a:ext cx="4109476" cy="231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5" name="Shape 275"/>
        <p:cNvGrpSpPr/>
        <p:nvPr/>
      </p:nvGrpSpPr>
      <p:grpSpPr>
        <a:xfrm>
          <a:off x="0" y="0"/>
          <a:ext cx="0" cy="0"/>
          <a:chOff x="0" y="0"/>
          <a:chExt cx="0" cy="0"/>
        </a:xfrm>
      </p:grpSpPr>
      <p:sp>
        <p:nvSpPr>
          <p:cNvPr id="276" name="Google Shape;276;p46"/>
          <p:cNvSpPr txBox="1"/>
          <p:nvPr>
            <p:ph idx="1" type="body"/>
          </p:nvPr>
        </p:nvSpPr>
        <p:spPr>
          <a:xfrm>
            <a:off x="311700" y="151027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Problemas con los estándares:</a:t>
            </a:r>
            <a:endParaRPr b="1"/>
          </a:p>
          <a:p>
            <a:pPr indent="-342900" lvl="0" marL="457200" rtl="0" algn="l">
              <a:spcBef>
                <a:spcPts val="1600"/>
              </a:spcBef>
              <a:spcAft>
                <a:spcPts val="0"/>
              </a:spcAft>
              <a:buSzPts val="1800"/>
              <a:buChar char="●"/>
            </a:pPr>
            <a:r>
              <a:rPr lang="en"/>
              <a:t>Imponer un proceso no practicó a un equipo de ingenieros puede resultar tedioso.</a:t>
            </a:r>
            <a:endParaRPr/>
          </a:p>
          <a:p>
            <a:pPr indent="-342900" lvl="0" marL="457200" rtl="0" algn="l">
              <a:spcBef>
                <a:spcPts val="0"/>
              </a:spcBef>
              <a:spcAft>
                <a:spcPts val="0"/>
              </a:spcAft>
              <a:buSzPts val="1800"/>
              <a:buChar char="●"/>
            </a:pPr>
            <a:r>
              <a:rPr lang="en"/>
              <a:t> Muchos ingenieros los consideran irrelevantes para las actividades técnicas del desarrollo de software.</a:t>
            </a:r>
            <a:endParaRPr/>
          </a:p>
          <a:p>
            <a:pPr indent="-342900" lvl="0" marL="457200" rtl="0" algn="l">
              <a:spcBef>
                <a:spcPts val="0"/>
              </a:spcBef>
              <a:spcAft>
                <a:spcPts val="0"/>
              </a:spcAft>
              <a:buSzPts val="1800"/>
              <a:buChar char="●"/>
            </a:pPr>
            <a:r>
              <a:rPr lang="en"/>
              <a:t>No todos los estándares son apropiados para todos los proyectos.</a:t>
            </a:r>
            <a:endParaRPr/>
          </a:p>
          <a:p>
            <a:pPr indent="0" lvl="0" marL="0" rtl="0" algn="l">
              <a:spcBef>
                <a:spcPts val="1600"/>
              </a:spcBef>
              <a:spcAft>
                <a:spcPts val="1600"/>
              </a:spcAft>
              <a:buNone/>
            </a:pPr>
            <a:r>
              <a:t/>
            </a:r>
            <a:endParaRPr/>
          </a:p>
        </p:txBody>
      </p:sp>
      <p:sp>
        <p:nvSpPr>
          <p:cNvPr id="277" name="Google Shape;277;p46"/>
          <p:cNvSpPr txBox="1"/>
          <p:nvPr>
            <p:ph type="title"/>
          </p:nvPr>
        </p:nvSpPr>
        <p:spPr>
          <a:xfrm>
            <a:off x="249725" y="23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Los Problemas de los Estándares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249725" y="23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Soluciones a los Problemas de los </a:t>
            </a:r>
            <a:r>
              <a:rPr lang="en"/>
              <a:t>Estándares</a:t>
            </a:r>
            <a:r>
              <a:rPr lang="en"/>
              <a:t>.</a:t>
            </a:r>
            <a:endParaRPr/>
          </a:p>
        </p:txBody>
      </p:sp>
      <p:sp>
        <p:nvSpPr>
          <p:cNvPr id="283" name="Google Shape;283;p47"/>
          <p:cNvSpPr txBox="1"/>
          <p:nvPr>
            <p:ph idx="1" type="body"/>
          </p:nvPr>
        </p:nvSpPr>
        <p:spPr>
          <a:xfrm>
            <a:off x="311700" y="1489950"/>
            <a:ext cx="6541500" cy="26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Soluciones</a:t>
            </a:r>
            <a:r>
              <a:rPr b="1" lang="en"/>
              <a:t>:</a:t>
            </a:r>
            <a:endParaRPr b="1"/>
          </a:p>
          <a:p>
            <a:pPr indent="-342900" lvl="0" marL="457200" rtl="0" algn="just">
              <a:spcBef>
                <a:spcPts val="1600"/>
              </a:spcBef>
              <a:spcAft>
                <a:spcPts val="0"/>
              </a:spcAft>
              <a:buSzPts val="1800"/>
              <a:buChar char="●"/>
            </a:pPr>
            <a:r>
              <a:rPr lang="en"/>
              <a:t>Mantener los estándares actualizados</a:t>
            </a:r>
            <a:endParaRPr/>
          </a:p>
          <a:p>
            <a:pPr indent="-342900" lvl="0" marL="457200" rtl="0" algn="just">
              <a:spcBef>
                <a:spcPts val="0"/>
              </a:spcBef>
              <a:spcAft>
                <a:spcPts val="0"/>
              </a:spcAft>
              <a:buSzPts val="1800"/>
              <a:buChar char="●"/>
            </a:pPr>
            <a:r>
              <a:rPr lang="en"/>
              <a:t>Proveer herramientas de software de apoyo para los estándares</a:t>
            </a:r>
            <a:endParaRPr/>
          </a:p>
          <a:p>
            <a:pPr indent="-342900" lvl="0" marL="457200" rtl="0" algn="just">
              <a:spcBef>
                <a:spcPts val="0"/>
              </a:spcBef>
              <a:spcAft>
                <a:spcPts val="0"/>
              </a:spcAft>
              <a:buSzPts val="1800"/>
              <a:buChar char="●"/>
            </a:pPr>
            <a:r>
              <a:rPr lang="en"/>
              <a:t>Involucrar a los ingenieros de software en el desarrollo de estos.</a:t>
            </a:r>
            <a:endParaRPr/>
          </a:p>
          <a:p>
            <a:pPr indent="0" lvl="0" marL="0" rtl="0" algn="just">
              <a:spcBef>
                <a:spcPts val="1600"/>
              </a:spcBef>
              <a:spcAft>
                <a:spcPts val="1600"/>
              </a:spcAft>
              <a:buNone/>
            </a:pPr>
            <a:r>
              <a:t/>
            </a:r>
            <a:endParaRPr/>
          </a:p>
        </p:txBody>
      </p:sp>
      <p:pic>
        <p:nvPicPr>
          <p:cNvPr id="284" name="Google Shape;284;p47"/>
          <p:cNvPicPr preferRelativeResize="0"/>
          <p:nvPr/>
        </p:nvPicPr>
        <p:blipFill>
          <a:blip r:embed="rId3">
            <a:alphaModFix/>
          </a:blip>
          <a:stretch>
            <a:fillRect/>
          </a:stretch>
        </p:blipFill>
        <p:spPr>
          <a:xfrm>
            <a:off x="7329025" y="3065774"/>
            <a:ext cx="1503275" cy="150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249725" y="23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Soluciones a los Problemas de los Estándares.</a:t>
            </a:r>
            <a:endParaRPr/>
          </a:p>
        </p:txBody>
      </p:sp>
      <p:sp>
        <p:nvSpPr>
          <p:cNvPr id="290" name="Google Shape;290;p48"/>
          <p:cNvSpPr txBox="1"/>
          <p:nvPr>
            <p:ph idx="1" type="body"/>
          </p:nvPr>
        </p:nvSpPr>
        <p:spPr>
          <a:xfrm>
            <a:off x="311700" y="1489950"/>
            <a:ext cx="6541500" cy="26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Soluciones:</a:t>
            </a:r>
            <a:endParaRPr b="1"/>
          </a:p>
          <a:p>
            <a:pPr indent="-342900" lvl="0" marL="457200" rtl="0" algn="just">
              <a:spcBef>
                <a:spcPts val="1600"/>
              </a:spcBef>
              <a:spcAft>
                <a:spcPts val="0"/>
              </a:spcAft>
              <a:buSzPts val="1800"/>
              <a:buChar char="●"/>
            </a:pPr>
            <a:r>
              <a:rPr lang="en"/>
              <a:t>Mantener los estándares actualizados</a:t>
            </a:r>
            <a:endParaRPr/>
          </a:p>
          <a:p>
            <a:pPr indent="-342900" lvl="0" marL="457200" rtl="0" algn="just">
              <a:spcBef>
                <a:spcPts val="0"/>
              </a:spcBef>
              <a:spcAft>
                <a:spcPts val="0"/>
              </a:spcAft>
              <a:buSzPts val="1800"/>
              <a:buChar char="●"/>
            </a:pPr>
            <a:r>
              <a:rPr lang="en"/>
              <a:t>Proveer herramientas de software de apoyo para los estándares</a:t>
            </a:r>
            <a:endParaRPr/>
          </a:p>
          <a:p>
            <a:pPr indent="-342900" lvl="0" marL="457200" rtl="0" algn="just">
              <a:spcBef>
                <a:spcPts val="0"/>
              </a:spcBef>
              <a:spcAft>
                <a:spcPts val="0"/>
              </a:spcAft>
              <a:buSzPts val="1800"/>
              <a:buChar char="●"/>
            </a:pPr>
            <a:r>
              <a:rPr lang="en"/>
              <a:t>Involucrar a los ingenieros de software en el desarrollo de estos.</a:t>
            </a:r>
            <a:endParaRPr/>
          </a:p>
          <a:p>
            <a:pPr indent="0" lvl="0" marL="0" rtl="0" algn="just">
              <a:spcBef>
                <a:spcPts val="1600"/>
              </a:spcBef>
              <a:spcAft>
                <a:spcPts val="1600"/>
              </a:spcAft>
              <a:buNone/>
            </a:pPr>
            <a:r>
              <a:rPr lang="en"/>
              <a:t>El gestor de calidad y el gestor del proyecto tienen la capacidad de modificar los </a:t>
            </a:r>
            <a:r>
              <a:rPr b="1" lang="en"/>
              <a:t>estándares de proceso </a:t>
            </a:r>
            <a:r>
              <a:rPr lang="en"/>
              <a:t>de acuerdo a las circunstancias.</a:t>
            </a:r>
            <a:endParaRPr/>
          </a:p>
        </p:txBody>
      </p:sp>
      <p:pic>
        <p:nvPicPr>
          <p:cNvPr id="291" name="Google Shape;291;p48"/>
          <p:cNvPicPr preferRelativeResize="0"/>
          <p:nvPr/>
        </p:nvPicPr>
        <p:blipFill>
          <a:blip r:embed="rId3">
            <a:alphaModFix/>
          </a:blip>
          <a:stretch>
            <a:fillRect/>
          </a:stretch>
        </p:blipFill>
        <p:spPr>
          <a:xfrm>
            <a:off x="7329025" y="3065774"/>
            <a:ext cx="1503275" cy="1503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Tipo de </a:t>
            </a:r>
            <a:r>
              <a:rPr b="1" lang="en"/>
              <a:t>estándares</a:t>
            </a:r>
            <a:r>
              <a:rPr b="1" lang="en"/>
              <a:t> para garantizar el proceso de calidad:</a:t>
            </a:r>
            <a:endParaRPr b="1"/>
          </a:p>
          <a:p>
            <a:pPr indent="-342900" lvl="0" marL="457200" rtl="0" algn="l">
              <a:spcBef>
                <a:spcPts val="1600"/>
              </a:spcBef>
              <a:spcAft>
                <a:spcPts val="0"/>
              </a:spcAft>
              <a:buSzPts val="1800"/>
              <a:buChar char="●"/>
            </a:pPr>
            <a:r>
              <a:rPr b="1" lang="en"/>
              <a:t>Estándares</a:t>
            </a:r>
            <a:r>
              <a:rPr b="1" lang="en"/>
              <a:t> de producto: </a:t>
            </a:r>
            <a:r>
              <a:rPr lang="en"/>
              <a:t>Estándares</a:t>
            </a:r>
            <a:r>
              <a:rPr lang="en"/>
              <a:t> para el producto del software. </a:t>
            </a:r>
            <a:endParaRPr/>
          </a:p>
          <a:p>
            <a:pPr indent="457200" lvl="0" marL="0" rtl="0" algn="l">
              <a:spcBef>
                <a:spcPts val="1600"/>
              </a:spcBef>
              <a:spcAft>
                <a:spcPts val="0"/>
              </a:spcAft>
              <a:buNone/>
            </a:pPr>
            <a:r>
              <a:rPr b="1" lang="en"/>
              <a:t>Este estandar responde a las preguntas:</a:t>
            </a:r>
            <a:r>
              <a:rPr lang="en"/>
              <a:t> </a:t>
            </a:r>
            <a:endParaRPr/>
          </a:p>
          <a:p>
            <a:pPr indent="0" lvl="0" marL="457200" rtl="0" algn="l">
              <a:spcBef>
                <a:spcPts val="1600"/>
              </a:spcBef>
              <a:spcAft>
                <a:spcPts val="0"/>
              </a:spcAft>
              <a:buNone/>
            </a:pPr>
            <a:r>
              <a:rPr lang="en"/>
              <a:t>¿</a:t>
            </a:r>
            <a:r>
              <a:rPr lang="en"/>
              <a:t>Cómo</a:t>
            </a:r>
            <a:r>
              <a:rPr lang="en"/>
              <a:t> debo realizar la </a:t>
            </a:r>
            <a:r>
              <a:rPr lang="en"/>
              <a:t>documentación</a:t>
            </a:r>
            <a:r>
              <a:rPr lang="en"/>
              <a:t>? </a:t>
            </a:r>
            <a:endParaRPr/>
          </a:p>
          <a:p>
            <a:pPr indent="0" lvl="0" marL="457200" rtl="0" algn="l">
              <a:spcBef>
                <a:spcPts val="1600"/>
              </a:spcBef>
              <a:spcAft>
                <a:spcPts val="0"/>
              </a:spcAft>
              <a:buNone/>
            </a:pPr>
            <a:r>
              <a:rPr lang="en"/>
              <a:t>¿Como </a:t>
            </a:r>
            <a:r>
              <a:rPr lang="en"/>
              <a:t>comentó</a:t>
            </a:r>
            <a:r>
              <a:rPr lang="en"/>
              <a:t> el </a:t>
            </a:r>
            <a:r>
              <a:rPr lang="en"/>
              <a:t>código</a:t>
            </a:r>
            <a:r>
              <a:rPr lang="en"/>
              <a:t>? </a:t>
            </a:r>
            <a:endParaRPr/>
          </a:p>
          <a:p>
            <a:pPr indent="0" lvl="0" marL="457200" rtl="0" algn="l">
              <a:spcBef>
                <a:spcPts val="1600"/>
              </a:spcBef>
              <a:spcAft>
                <a:spcPts val="0"/>
              </a:spcAft>
              <a:buNone/>
            </a:pPr>
            <a:r>
              <a:rPr lang="en"/>
              <a:t>¿</a:t>
            </a:r>
            <a:r>
              <a:rPr lang="en"/>
              <a:t>Qué</a:t>
            </a:r>
            <a:r>
              <a:rPr lang="en"/>
              <a:t> </a:t>
            </a:r>
            <a:r>
              <a:rPr lang="en"/>
              <a:t>estándar</a:t>
            </a:r>
            <a:r>
              <a:rPr lang="en"/>
              <a:t> utilizo para programar?  </a:t>
            </a:r>
            <a:endParaRPr/>
          </a:p>
          <a:p>
            <a:pPr indent="0" lvl="0" marL="0" rtl="0" algn="l">
              <a:spcBef>
                <a:spcPts val="1600"/>
              </a:spcBef>
              <a:spcAft>
                <a:spcPts val="1600"/>
              </a:spcAft>
              <a:buNone/>
            </a:pPr>
            <a:r>
              <a:t/>
            </a:r>
            <a:endParaRPr b="1"/>
          </a:p>
        </p:txBody>
      </p:sp>
      <p:sp>
        <p:nvSpPr>
          <p:cNvPr id="297" name="Google Shape;297;p49"/>
          <p:cNvSpPr txBox="1"/>
          <p:nvPr>
            <p:ph type="title"/>
          </p:nvPr>
        </p:nvSpPr>
        <p:spPr>
          <a:xfrm>
            <a:off x="311700" y="20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a:t>
            </a:r>
            <a:endParaRPr/>
          </a:p>
        </p:txBody>
      </p:sp>
      <p:pic>
        <p:nvPicPr>
          <p:cNvPr id="298" name="Google Shape;298;p49"/>
          <p:cNvPicPr preferRelativeResize="0"/>
          <p:nvPr/>
        </p:nvPicPr>
        <p:blipFill>
          <a:blip r:embed="rId3">
            <a:alphaModFix/>
          </a:blip>
          <a:stretch>
            <a:fillRect/>
          </a:stretch>
        </p:blipFill>
        <p:spPr>
          <a:xfrm>
            <a:off x="7329025" y="3065774"/>
            <a:ext cx="1503275" cy="1503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0"/>
          <p:cNvSpPr txBox="1"/>
          <p:nvPr>
            <p:ph idx="1" type="body"/>
          </p:nvPr>
        </p:nvSpPr>
        <p:spPr>
          <a:xfrm>
            <a:off x="311700" y="1266325"/>
            <a:ext cx="6744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Tipo de estándares para garantizar el proceso de calidad:</a:t>
            </a:r>
            <a:endParaRPr b="1"/>
          </a:p>
          <a:p>
            <a:pPr indent="-342900" lvl="0" marL="457200" rtl="0" algn="l">
              <a:spcBef>
                <a:spcPts val="1600"/>
              </a:spcBef>
              <a:spcAft>
                <a:spcPts val="0"/>
              </a:spcAft>
              <a:buSzPts val="1800"/>
              <a:buChar char="●"/>
            </a:pPr>
            <a:r>
              <a:rPr b="1" lang="en"/>
              <a:t>Estándares de proceso: </a:t>
            </a:r>
            <a:r>
              <a:rPr lang="en"/>
              <a:t>Define el proceso que se debe seguir durante el desarrollo del software.</a:t>
            </a:r>
            <a:endParaRPr/>
          </a:p>
          <a:p>
            <a:pPr indent="0" lvl="0" marL="457200" rtl="0" algn="l">
              <a:spcBef>
                <a:spcPts val="1600"/>
              </a:spcBef>
              <a:spcAft>
                <a:spcPts val="0"/>
              </a:spcAft>
              <a:buNone/>
            </a:pPr>
            <a:r>
              <a:rPr b="1" lang="en"/>
              <a:t>Esto incluye:</a:t>
            </a:r>
            <a:endParaRPr b="1"/>
          </a:p>
          <a:p>
            <a:pPr indent="0" lvl="0" marL="457200" rtl="0" algn="l">
              <a:spcBef>
                <a:spcPts val="1600"/>
              </a:spcBef>
              <a:spcAft>
                <a:spcPts val="0"/>
              </a:spcAft>
              <a:buNone/>
            </a:pPr>
            <a:r>
              <a:rPr lang="en"/>
              <a:t>Definición de procesos de especificación, diseño y   validación. </a:t>
            </a:r>
            <a:endParaRPr/>
          </a:p>
          <a:p>
            <a:pPr indent="0" lvl="0" marL="457200" rtl="0" algn="l">
              <a:spcBef>
                <a:spcPts val="1600"/>
              </a:spcBef>
              <a:spcAft>
                <a:spcPts val="0"/>
              </a:spcAft>
              <a:buNone/>
            </a:pPr>
            <a:r>
              <a:rPr lang="en"/>
              <a:t>Descripción de los documentos que hay que escribir durante la definición de procesos.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b="1"/>
          </a:p>
        </p:txBody>
      </p:sp>
      <p:sp>
        <p:nvSpPr>
          <p:cNvPr id="304" name="Google Shape;304;p50"/>
          <p:cNvSpPr txBox="1"/>
          <p:nvPr>
            <p:ph type="title"/>
          </p:nvPr>
        </p:nvSpPr>
        <p:spPr>
          <a:xfrm>
            <a:off x="311700" y="20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a:t>
            </a:r>
            <a:endParaRPr/>
          </a:p>
        </p:txBody>
      </p:sp>
      <p:pic>
        <p:nvPicPr>
          <p:cNvPr id="305" name="Google Shape;305;p50"/>
          <p:cNvPicPr preferRelativeResize="0"/>
          <p:nvPr/>
        </p:nvPicPr>
        <p:blipFill>
          <a:blip r:embed="rId3">
            <a:alphaModFix/>
          </a:blip>
          <a:stretch>
            <a:fillRect/>
          </a:stretch>
        </p:blipFill>
        <p:spPr>
          <a:xfrm>
            <a:off x="7329025" y="3065774"/>
            <a:ext cx="1503275" cy="1503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1"/>
          <p:cNvSpPr txBox="1"/>
          <p:nvPr>
            <p:ph idx="1" type="body"/>
          </p:nvPr>
        </p:nvSpPr>
        <p:spPr>
          <a:xfrm>
            <a:off x="311700" y="1040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Compañías que Desarrollan Estándares de Software</a:t>
            </a:r>
            <a:endParaRPr b="1"/>
          </a:p>
          <a:p>
            <a:pPr indent="-342900" lvl="0" marL="457200" rtl="0" algn="l">
              <a:spcBef>
                <a:spcPts val="1600"/>
              </a:spcBef>
              <a:spcAft>
                <a:spcPts val="0"/>
              </a:spcAft>
              <a:buSzPts val="1800"/>
              <a:buChar char="●"/>
            </a:pPr>
            <a:r>
              <a:rPr lang="en"/>
              <a:t>IEEE</a:t>
            </a:r>
            <a:endParaRPr/>
          </a:p>
          <a:p>
            <a:pPr indent="-342900" lvl="0" marL="457200" rtl="0" algn="l">
              <a:spcBef>
                <a:spcPts val="0"/>
              </a:spcBef>
              <a:spcAft>
                <a:spcPts val="0"/>
              </a:spcAft>
              <a:buSzPts val="1800"/>
              <a:buChar char="●"/>
            </a:pPr>
            <a:r>
              <a:rPr lang="en"/>
              <a:t>OTAN</a:t>
            </a:r>
            <a:endParaRPr/>
          </a:p>
          <a:p>
            <a:pPr indent="-342900" lvl="0" marL="457200" rtl="0" algn="l">
              <a:spcBef>
                <a:spcPts val="0"/>
              </a:spcBef>
              <a:spcAft>
                <a:spcPts val="0"/>
              </a:spcAft>
              <a:buSzPts val="1800"/>
              <a:buChar char="●"/>
            </a:pPr>
            <a:r>
              <a:rPr lang="en"/>
              <a:t>BSI</a:t>
            </a:r>
            <a:endParaRPr/>
          </a:p>
          <a:p>
            <a:pPr indent="-342900" lvl="0" marL="457200" rtl="0" algn="l">
              <a:spcBef>
                <a:spcPts val="0"/>
              </a:spcBef>
              <a:spcAft>
                <a:spcPts val="0"/>
              </a:spcAft>
              <a:buSzPts val="1800"/>
              <a:buChar char="●"/>
            </a:pPr>
            <a:r>
              <a:rPr lang="en"/>
              <a:t>ANSI</a:t>
            </a:r>
            <a:endParaRPr/>
          </a:p>
          <a:p>
            <a:pPr indent="-342900" lvl="0" marL="457200" rtl="0" algn="l">
              <a:spcBef>
                <a:spcPts val="0"/>
              </a:spcBef>
              <a:spcAft>
                <a:spcPts val="0"/>
              </a:spcAft>
              <a:buSzPts val="1800"/>
              <a:buChar char="●"/>
            </a:pPr>
            <a:r>
              <a:rPr lang="en"/>
              <a:t>El departamento de defensas EEUU</a:t>
            </a:r>
            <a:endParaRPr/>
          </a:p>
        </p:txBody>
      </p:sp>
      <p:sp>
        <p:nvSpPr>
          <p:cNvPr id="311" name="Google Shape;311;p51"/>
          <p:cNvSpPr txBox="1"/>
          <p:nvPr>
            <p:ph type="title"/>
          </p:nvPr>
        </p:nvSpPr>
        <p:spPr>
          <a:xfrm>
            <a:off x="311700" y="20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a:t>
            </a:r>
            <a:endParaRPr/>
          </a:p>
        </p:txBody>
      </p:sp>
      <p:pic>
        <p:nvPicPr>
          <p:cNvPr id="312" name="Google Shape;312;p51"/>
          <p:cNvPicPr preferRelativeResize="0"/>
          <p:nvPr/>
        </p:nvPicPr>
        <p:blipFill>
          <a:blip r:embed="rId3">
            <a:alphaModFix/>
          </a:blip>
          <a:stretch>
            <a:fillRect/>
          </a:stretch>
        </p:blipFill>
        <p:spPr>
          <a:xfrm>
            <a:off x="5020025" y="1420925"/>
            <a:ext cx="1905000" cy="1905000"/>
          </a:xfrm>
          <a:prstGeom prst="rect">
            <a:avLst/>
          </a:prstGeom>
          <a:noFill/>
          <a:ln>
            <a:noFill/>
          </a:ln>
        </p:spPr>
      </p:pic>
      <p:pic>
        <p:nvPicPr>
          <p:cNvPr id="313" name="Google Shape;313;p51"/>
          <p:cNvPicPr preferRelativeResize="0"/>
          <p:nvPr/>
        </p:nvPicPr>
        <p:blipFill>
          <a:blip r:embed="rId4">
            <a:alphaModFix/>
          </a:blip>
          <a:stretch>
            <a:fillRect/>
          </a:stretch>
        </p:blipFill>
        <p:spPr>
          <a:xfrm>
            <a:off x="7244700" y="1794500"/>
            <a:ext cx="1828825" cy="1554500"/>
          </a:xfrm>
          <a:prstGeom prst="rect">
            <a:avLst/>
          </a:prstGeom>
          <a:noFill/>
          <a:ln>
            <a:noFill/>
          </a:ln>
        </p:spPr>
      </p:pic>
      <p:pic>
        <p:nvPicPr>
          <p:cNvPr id="314" name="Google Shape;314;p51"/>
          <p:cNvPicPr preferRelativeResize="0"/>
          <p:nvPr/>
        </p:nvPicPr>
        <p:blipFill>
          <a:blip r:embed="rId5">
            <a:alphaModFix/>
          </a:blip>
          <a:stretch>
            <a:fillRect/>
          </a:stretch>
        </p:blipFill>
        <p:spPr>
          <a:xfrm>
            <a:off x="6144925" y="3349000"/>
            <a:ext cx="1554500" cy="155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11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a:solidFill>
                  <a:srgbClr val="0000FF"/>
                </a:solidFill>
              </a:rPr>
              <a:t>Fomentar equipos para responsabilizarse en la calidad del trabajo y desarrollar formas para mejorar la calidad </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Aspectos intangibles elegancia legibilidad que no pueden estar en un estándar </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La documentación de la calidad es registro de que fue hecho por un subgrupo en el proyecto para que las áreas importantes no sean olvidadas comunicación sobre el ciclo de vid de un sistema</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Granta : establecer un marco de trabajo de procedimientos y estándares </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Planificación : selección de procedimientos y estándares para que el trabajo sea desarrollado bajo esos parámetro</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Control : definición y formato de procesos que garanticen que los procedimientos y estándares sean seguidos por todos</a:t>
            </a:r>
            <a:endParaRPr>
              <a:solidFill>
                <a:srgbClr val="0000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ISO 9000</a:t>
            </a:r>
            <a:endParaRPr/>
          </a:p>
          <a:p>
            <a:pPr indent="0" lvl="0" marL="0" rtl="0" algn="l">
              <a:spcBef>
                <a:spcPts val="0"/>
              </a:spcBef>
              <a:spcAft>
                <a:spcPts val="0"/>
              </a:spcAft>
              <a:buNone/>
            </a:pPr>
            <a:r>
              <a:t/>
            </a:r>
            <a:endParaRPr/>
          </a:p>
        </p:txBody>
      </p:sp>
      <p:sp>
        <p:nvSpPr>
          <p:cNvPr id="320" name="Google Shape;320;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ISO 9000 es un conjunto de </a:t>
            </a:r>
            <a:r>
              <a:rPr lang="en"/>
              <a:t>estándares</a:t>
            </a:r>
            <a:r>
              <a:rPr lang="en"/>
              <a:t> para el desarrollo de </a:t>
            </a:r>
            <a:r>
              <a:rPr lang="en"/>
              <a:t>gestión</a:t>
            </a:r>
            <a:r>
              <a:rPr lang="en"/>
              <a:t> de calidad en todas las industrias. </a:t>
            </a:r>
            <a:endParaRPr/>
          </a:p>
          <a:p>
            <a:pPr indent="-342900" lvl="0" marL="457200" rtl="0" algn="l">
              <a:spcBef>
                <a:spcPts val="0"/>
              </a:spcBef>
              <a:spcAft>
                <a:spcPts val="0"/>
              </a:spcAft>
              <a:buSzPts val="1800"/>
              <a:buChar char="●"/>
            </a:pPr>
            <a:r>
              <a:rPr lang="en"/>
              <a:t>La ISO 9001 no es </a:t>
            </a:r>
            <a:r>
              <a:rPr lang="en"/>
              <a:t>específico</a:t>
            </a:r>
            <a:r>
              <a:rPr lang="en"/>
              <a:t> de software pero define principios generales que se pueden aplicar.</a:t>
            </a:r>
            <a:endParaRPr/>
          </a:p>
          <a:p>
            <a:pPr indent="0" lvl="0" marL="457200" rtl="0" algn="l">
              <a:spcBef>
                <a:spcPts val="1600"/>
              </a:spcBef>
              <a:spcAft>
                <a:spcPts val="1600"/>
              </a:spcAft>
              <a:buNone/>
            </a:pPr>
            <a:r>
              <a:t/>
            </a:r>
            <a:endParaRPr/>
          </a:p>
        </p:txBody>
      </p:sp>
      <p:pic>
        <p:nvPicPr>
          <p:cNvPr id="321" name="Google Shape;321;p52"/>
          <p:cNvPicPr preferRelativeResize="0"/>
          <p:nvPr/>
        </p:nvPicPr>
        <p:blipFill>
          <a:blip r:embed="rId3">
            <a:alphaModFix/>
          </a:blip>
          <a:stretch>
            <a:fillRect/>
          </a:stretch>
        </p:blipFill>
        <p:spPr>
          <a:xfrm>
            <a:off x="3531000" y="3048379"/>
            <a:ext cx="2082000" cy="1807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ISO 9000</a:t>
            </a:r>
            <a:endParaRPr/>
          </a:p>
          <a:p>
            <a:pPr indent="0" lvl="0" marL="0" rtl="0" algn="l">
              <a:spcBef>
                <a:spcPts val="0"/>
              </a:spcBef>
              <a:spcAft>
                <a:spcPts val="0"/>
              </a:spcAft>
              <a:buNone/>
            </a:pPr>
            <a:r>
              <a:t/>
            </a:r>
            <a:endParaRPr/>
          </a:p>
        </p:txBody>
      </p:sp>
      <p:sp>
        <p:nvSpPr>
          <p:cNvPr id="327" name="Google Shape;327;p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Describe estándares y procedimientos para tener un proceso de calidad adecuado.</a:t>
            </a:r>
            <a:endParaRPr/>
          </a:p>
          <a:p>
            <a:pPr indent="-342900" lvl="0" marL="457200" rtl="0" algn="l">
              <a:spcBef>
                <a:spcPts val="0"/>
              </a:spcBef>
              <a:spcAft>
                <a:spcPts val="0"/>
              </a:spcAft>
              <a:buSzPts val="1800"/>
              <a:buChar char="●"/>
            </a:pPr>
            <a:r>
              <a:rPr lang="en"/>
              <a:t>El proceso requiere una descripción de la documentación, en donde se refleje que se ha aplicado el estándar durante el desarrollo del producto.</a:t>
            </a:r>
            <a:endParaRPr/>
          </a:p>
          <a:p>
            <a:pPr indent="-342900" lvl="0" marL="457200" rtl="0" algn="l">
              <a:spcBef>
                <a:spcPts val="0"/>
              </a:spcBef>
              <a:spcAft>
                <a:spcPts val="0"/>
              </a:spcAft>
              <a:buSzPts val="1800"/>
              <a:buChar char="●"/>
            </a:pPr>
            <a:r>
              <a:rPr lang="en"/>
              <a:t>Pero este estándar no asegura que los procesos sean la mejor práctica, ni la calidad del producto.</a:t>
            </a:r>
            <a:endParaRPr/>
          </a:p>
        </p:txBody>
      </p:sp>
      <p:pic>
        <p:nvPicPr>
          <p:cNvPr id="328" name="Google Shape;328;p53"/>
          <p:cNvPicPr preferRelativeResize="0"/>
          <p:nvPr/>
        </p:nvPicPr>
        <p:blipFill>
          <a:blip r:embed="rId3">
            <a:alphaModFix/>
          </a:blip>
          <a:stretch>
            <a:fillRect/>
          </a:stretch>
        </p:blipFill>
        <p:spPr>
          <a:xfrm>
            <a:off x="3531000" y="3030129"/>
            <a:ext cx="2082000" cy="1807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4"/>
          <p:cNvSpPr txBox="1"/>
          <p:nvPr>
            <p:ph idx="1" type="body"/>
          </p:nvPr>
        </p:nvSpPr>
        <p:spPr>
          <a:xfrm>
            <a:off x="311700" y="12020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 </a:t>
            </a:r>
            <a:r>
              <a:rPr lang="en"/>
              <a:t>documentación</a:t>
            </a:r>
            <a:r>
              <a:rPr lang="en"/>
              <a:t> representa el software y su proceso de desarrollo.</a:t>
            </a:r>
            <a:endParaRPr/>
          </a:p>
          <a:p>
            <a:pPr indent="-342900" lvl="0" marL="457200" rtl="0" algn="l">
              <a:spcBef>
                <a:spcPts val="0"/>
              </a:spcBef>
              <a:spcAft>
                <a:spcPts val="0"/>
              </a:spcAft>
              <a:buSzPts val="1800"/>
              <a:buChar char="●"/>
            </a:pPr>
            <a:r>
              <a:rPr lang="en"/>
              <a:t>Es importante estandarizar la </a:t>
            </a:r>
            <a:r>
              <a:rPr lang="en"/>
              <a:t>documentación</a:t>
            </a:r>
            <a:r>
              <a:rPr lang="en"/>
              <a:t> para que estos sean </a:t>
            </a:r>
            <a:r>
              <a:rPr lang="en"/>
              <a:t>fáciles</a:t>
            </a:r>
            <a:r>
              <a:rPr lang="en"/>
              <a:t> de leer y entender.</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b="1"/>
          </a:p>
        </p:txBody>
      </p:sp>
      <p:sp>
        <p:nvSpPr>
          <p:cNvPr id="334" name="Google Shape;334;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Documentacion</a:t>
            </a:r>
            <a:endParaRPr/>
          </a:p>
          <a:p>
            <a:pPr indent="0" lvl="0" marL="0" rtl="0" algn="l">
              <a:spcBef>
                <a:spcPts val="0"/>
              </a:spcBef>
              <a:spcAft>
                <a:spcPts val="0"/>
              </a:spcAft>
              <a:buNone/>
            </a:pPr>
            <a:r>
              <a:t/>
            </a:r>
            <a:endParaRPr/>
          </a:p>
        </p:txBody>
      </p:sp>
      <p:pic>
        <p:nvPicPr>
          <p:cNvPr id="335" name="Google Shape;335;p54"/>
          <p:cNvPicPr preferRelativeResize="0"/>
          <p:nvPr/>
        </p:nvPicPr>
        <p:blipFill>
          <a:blip r:embed="rId3">
            <a:alphaModFix/>
          </a:blip>
          <a:stretch>
            <a:fillRect/>
          </a:stretch>
        </p:blipFill>
        <p:spPr>
          <a:xfrm>
            <a:off x="3008250" y="2812973"/>
            <a:ext cx="3127525" cy="18054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Documentacion</a:t>
            </a:r>
            <a:endParaRPr/>
          </a:p>
        </p:txBody>
      </p:sp>
      <p:sp>
        <p:nvSpPr>
          <p:cNvPr id="341" name="Google Shape;341;p5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Durante el desarrollo de un software el estándar de los documentos documentos del mismo tipo deben ser él mismo.</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342" name="Google Shape;342;p55"/>
          <p:cNvPicPr preferRelativeResize="0"/>
          <p:nvPr/>
        </p:nvPicPr>
        <p:blipFill>
          <a:blip r:embed="rId3">
            <a:alphaModFix/>
          </a:blip>
          <a:stretch>
            <a:fillRect/>
          </a:stretch>
        </p:blipFill>
        <p:spPr>
          <a:xfrm>
            <a:off x="2776750" y="2480200"/>
            <a:ext cx="3590501" cy="20888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Documentacion</a:t>
            </a:r>
            <a:endParaRPr/>
          </a:p>
        </p:txBody>
      </p:sp>
      <p:sp>
        <p:nvSpPr>
          <p:cNvPr id="348" name="Google Shape;348;p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Durante el desarrollo de un software el estándar de los documentos documentos del mismo tipo deben ser él mismo; mantener el mismo estilo, una apariencia  uniforme y una estructura consistente.</a:t>
            </a:r>
            <a:endParaRPr/>
          </a:p>
          <a:p>
            <a:pPr indent="-342900" lvl="0" marL="457200" rtl="0" algn="l">
              <a:spcBef>
                <a:spcPts val="0"/>
              </a:spcBef>
              <a:spcAft>
                <a:spcPts val="0"/>
              </a:spcAft>
              <a:buSzPts val="1800"/>
              <a:buChar char="●"/>
            </a:pPr>
            <a:r>
              <a:rPr lang="en"/>
              <a:t>Una buena práctica (pero no obligatoria) sería que todo los documentos que produzca una organización están sometidos bajo el mismo estándar.</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349" name="Google Shape;349;p56"/>
          <p:cNvPicPr preferRelativeResize="0"/>
          <p:nvPr/>
        </p:nvPicPr>
        <p:blipFill>
          <a:blip r:embed="rId3">
            <a:alphaModFix/>
          </a:blip>
          <a:stretch>
            <a:fillRect/>
          </a:stretch>
        </p:blipFill>
        <p:spPr>
          <a:xfrm>
            <a:off x="3300551" y="3197650"/>
            <a:ext cx="2655550" cy="15448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57"/>
          <p:cNvPicPr preferRelativeResize="0"/>
          <p:nvPr/>
        </p:nvPicPr>
        <p:blipFill>
          <a:blip r:embed="rId3">
            <a:alphaModFix/>
          </a:blip>
          <a:stretch>
            <a:fillRect/>
          </a:stretch>
        </p:blipFill>
        <p:spPr>
          <a:xfrm>
            <a:off x="6533875" y="2708877"/>
            <a:ext cx="1636226" cy="818123"/>
          </a:xfrm>
          <a:prstGeom prst="rect">
            <a:avLst/>
          </a:prstGeom>
          <a:noFill/>
          <a:ln>
            <a:noFill/>
          </a:ln>
        </p:spPr>
      </p:pic>
      <p:sp>
        <p:nvSpPr>
          <p:cNvPr id="355" name="Google Shape;355;p57"/>
          <p:cNvSpPr txBox="1"/>
          <p:nvPr>
            <p:ph idx="1" type="body"/>
          </p:nvPr>
        </p:nvSpPr>
        <p:spPr>
          <a:xfrm>
            <a:off x="311700" y="1266325"/>
            <a:ext cx="70701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Tipos de estándar de documentación:</a:t>
            </a:r>
            <a:endParaRPr b="1"/>
          </a:p>
          <a:p>
            <a:pPr indent="-342900" lvl="0" marL="457200" rtl="0" algn="l">
              <a:spcBef>
                <a:spcPts val="1600"/>
              </a:spcBef>
              <a:spcAft>
                <a:spcPts val="0"/>
              </a:spcAft>
              <a:buSzPts val="1800"/>
              <a:buChar char="●"/>
            </a:pPr>
            <a:r>
              <a:rPr lang="en"/>
              <a:t>Estándar del proceso de documentación.</a:t>
            </a:r>
            <a:endParaRPr/>
          </a:p>
          <a:p>
            <a:pPr indent="-342900" lvl="0" marL="457200" rtl="0" algn="l">
              <a:spcBef>
                <a:spcPts val="0"/>
              </a:spcBef>
              <a:spcAft>
                <a:spcPts val="0"/>
              </a:spcAft>
              <a:buSzPts val="1800"/>
              <a:buChar char="●"/>
            </a:pPr>
            <a:r>
              <a:rPr lang="en"/>
              <a:t>Estandares del documento.</a:t>
            </a:r>
            <a:endParaRPr/>
          </a:p>
          <a:p>
            <a:pPr indent="-342900" lvl="0" marL="457200" rtl="0" algn="l">
              <a:spcBef>
                <a:spcPts val="0"/>
              </a:spcBef>
              <a:spcAft>
                <a:spcPts val="0"/>
              </a:spcAft>
              <a:buSzPts val="1800"/>
              <a:buChar char="●"/>
            </a:pPr>
            <a:r>
              <a:rPr lang="en"/>
              <a:t>Estándares de intercambio de documento.</a:t>
            </a:r>
            <a:endParaRPr/>
          </a:p>
          <a:p>
            <a:pPr indent="0" lvl="0" marL="457200" rtl="0" algn="l">
              <a:spcBef>
                <a:spcPts val="1600"/>
              </a:spcBef>
              <a:spcAft>
                <a:spcPts val="1600"/>
              </a:spcAft>
              <a:buNone/>
            </a:pPr>
            <a:r>
              <a:t/>
            </a:r>
            <a:endParaRPr/>
          </a:p>
        </p:txBody>
      </p:sp>
      <p:sp>
        <p:nvSpPr>
          <p:cNvPr id="356" name="Google Shape;356;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Documentación</a:t>
            </a:r>
            <a:endParaRPr/>
          </a:p>
          <a:p>
            <a:pPr indent="0" lvl="0" marL="0" rtl="0" algn="l">
              <a:spcBef>
                <a:spcPts val="0"/>
              </a:spcBef>
              <a:spcAft>
                <a:spcPts val="0"/>
              </a:spcAft>
              <a:buNone/>
            </a:pPr>
            <a:r>
              <a:t/>
            </a:r>
            <a:endParaRPr/>
          </a:p>
        </p:txBody>
      </p:sp>
      <p:pic>
        <p:nvPicPr>
          <p:cNvPr id="357" name="Google Shape;357;p57"/>
          <p:cNvPicPr preferRelativeResize="0"/>
          <p:nvPr/>
        </p:nvPicPr>
        <p:blipFill>
          <a:blip r:embed="rId4">
            <a:alphaModFix/>
          </a:blip>
          <a:stretch>
            <a:fillRect/>
          </a:stretch>
        </p:blipFill>
        <p:spPr>
          <a:xfrm>
            <a:off x="7325450" y="3401225"/>
            <a:ext cx="1506850" cy="1167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1" name="Shape 361"/>
        <p:cNvGrpSpPr/>
        <p:nvPr/>
      </p:nvGrpSpPr>
      <p:grpSpPr>
        <a:xfrm>
          <a:off x="0" y="0"/>
          <a:ext cx="0" cy="0"/>
          <a:chOff x="0" y="0"/>
          <a:chExt cx="0" cy="0"/>
        </a:xfrm>
      </p:grpSpPr>
      <p:sp>
        <p:nvSpPr>
          <p:cNvPr id="362" name="Google Shape;362;p58"/>
          <p:cNvSpPr txBox="1"/>
          <p:nvPr>
            <p:ph idx="1" type="body"/>
          </p:nvPr>
        </p:nvSpPr>
        <p:spPr>
          <a:xfrm>
            <a:off x="311700" y="1266325"/>
            <a:ext cx="70701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Tipos de estándar de documentación:</a:t>
            </a:r>
            <a:endParaRPr b="1"/>
          </a:p>
          <a:p>
            <a:pPr indent="-342900" lvl="0" marL="457200" rtl="0" algn="l">
              <a:spcBef>
                <a:spcPts val="1600"/>
              </a:spcBef>
              <a:spcAft>
                <a:spcPts val="0"/>
              </a:spcAft>
              <a:buSzPts val="1800"/>
              <a:buChar char="●"/>
            </a:pPr>
            <a:r>
              <a:rPr b="1" lang="en"/>
              <a:t>Estándar del proceso de documentación: </a:t>
            </a:r>
            <a:r>
              <a:rPr lang="en"/>
              <a:t>¿Cómo escribir el documento?</a:t>
            </a:r>
            <a:endParaRPr/>
          </a:p>
          <a:p>
            <a:pPr indent="-342900" lvl="0" marL="457200" rtl="0" algn="l">
              <a:spcBef>
                <a:spcPts val="0"/>
              </a:spcBef>
              <a:spcAft>
                <a:spcPts val="0"/>
              </a:spcAft>
              <a:buSzPts val="1800"/>
              <a:buChar char="●"/>
            </a:pPr>
            <a:r>
              <a:rPr b="1" lang="en"/>
              <a:t>Estandares del documento: </a:t>
            </a:r>
            <a:r>
              <a:rPr lang="en"/>
              <a:t>¿Como organizo el documento?</a:t>
            </a:r>
            <a:endParaRPr/>
          </a:p>
          <a:p>
            <a:pPr indent="-342900" lvl="0" marL="457200" rtl="0" algn="l">
              <a:spcBef>
                <a:spcPts val="0"/>
              </a:spcBef>
              <a:spcAft>
                <a:spcPts val="0"/>
              </a:spcAft>
              <a:buSzPts val="1800"/>
              <a:buChar char="●"/>
            </a:pPr>
            <a:r>
              <a:rPr b="1" lang="en"/>
              <a:t>Estándares de intercambio de documento: </a:t>
            </a:r>
            <a:r>
              <a:rPr lang="en"/>
              <a:t>Compatibilidad entre las copias digitale del documento</a:t>
            </a:r>
            <a:endParaRPr/>
          </a:p>
          <a:p>
            <a:pPr indent="0" lvl="0" marL="457200" rtl="0" algn="l">
              <a:spcBef>
                <a:spcPts val="1600"/>
              </a:spcBef>
              <a:spcAft>
                <a:spcPts val="1600"/>
              </a:spcAft>
              <a:buNone/>
            </a:pPr>
            <a:r>
              <a:t/>
            </a:r>
            <a:endParaRPr/>
          </a:p>
        </p:txBody>
      </p:sp>
      <p:sp>
        <p:nvSpPr>
          <p:cNvPr id="363" name="Google Shape;363;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Documentación</a:t>
            </a:r>
            <a:endParaRPr/>
          </a:p>
          <a:p>
            <a:pPr indent="0" lvl="0" marL="0" rtl="0" algn="l">
              <a:spcBef>
                <a:spcPts val="0"/>
              </a:spcBef>
              <a:spcAft>
                <a:spcPts val="0"/>
              </a:spcAft>
              <a:buNone/>
            </a:pPr>
            <a:r>
              <a:t/>
            </a:r>
            <a:endParaRPr/>
          </a:p>
        </p:txBody>
      </p:sp>
      <p:pic>
        <p:nvPicPr>
          <p:cNvPr id="364" name="Google Shape;364;p58"/>
          <p:cNvPicPr preferRelativeResize="0"/>
          <p:nvPr/>
        </p:nvPicPr>
        <p:blipFill>
          <a:blip r:embed="rId3">
            <a:alphaModFix/>
          </a:blip>
          <a:stretch>
            <a:fillRect/>
          </a:stretch>
        </p:blipFill>
        <p:spPr>
          <a:xfrm>
            <a:off x="7164300" y="3148100"/>
            <a:ext cx="1636225" cy="1268075"/>
          </a:xfrm>
          <a:prstGeom prst="rect">
            <a:avLst/>
          </a:prstGeom>
          <a:noFill/>
          <a:ln>
            <a:noFill/>
          </a:ln>
        </p:spPr>
      </p:pic>
      <p:pic>
        <p:nvPicPr>
          <p:cNvPr id="365" name="Google Shape;365;p58"/>
          <p:cNvPicPr preferRelativeResize="0"/>
          <p:nvPr/>
        </p:nvPicPr>
        <p:blipFill>
          <a:blip r:embed="rId4">
            <a:alphaModFix/>
          </a:blip>
          <a:stretch>
            <a:fillRect/>
          </a:stretch>
        </p:blipFill>
        <p:spPr>
          <a:xfrm>
            <a:off x="7164300" y="1969500"/>
            <a:ext cx="1910475" cy="955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9"/>
          <p:cNvSpPr txBox="1"/>
          <p:nvPr>
            <p:ph idx="1" type="body"/>
          </p:nvPr>
        </p:nvSpPr>
        <p:spPr>
          <a:xfrm>
            <a:off x="311700" y="11524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Ejemplos de estándar de documentación:</a:t>
            </a:r>
            <a:endParaRPr b="1"/>
          </a:p>
          <a:p>
            <a:pPr indent="-342900" lvl="0" marL="457200" rtl="0" algn="l">
              <a:spcBef>
                <a:spcPts val="1600"/>
              </a:spcBef>
              <a:spcAft>
                <a:spcPts val="0"/>
              </a:spcAft>
              <a:buSzPts val="1800"/>
              <a:buAutoNum type="arabicPeriod"/>
            </a:pPr>
            <a:r>
              <a:rPr lang="en"/>
              <a:t>Estandares de identificacion de documentos.</a:t>
            </a:r>
            <a:endParaRPr/>
          </a:p>
          <a:p>
            <a:pPr indent="-342900" lvl="0" marL="457200" rtl="0" algn="l">
              <a:spcBef>
                <a:spcPts val="0"/>
              </a:spcBef>
              <a:spcAft>
                <a:spcPts val="0"/>
              </a:spcAft>
              <a:buSzPts val="1800"/>
              <a:buAutoNum type="arabicPeriod"/>
            </a:pPr>
            <a:r>
              <a:rPr lang="en"/>
              <a:t>Estándares de la estructura del documento.</a:t>
            </a:r>
            <a:endParaRPr/>
          </a:p>
          <a:p>
            <a:pPr indent="-342900" lvl="0" marL="457200" rtl="0" algn="l">
              <a:lnSpc>
                <a:spcPct val="100000"/>
              </a:lnSpc>
              <a:spcBef>
                <a:spcPts val="0"/>
              </a:spcBef>
              <a:spcAft>
                <a:spcPts val="0"/>
              </a:spcAft>
              <a:buSzPts val="1800"/>
              <a:buAutoNum type="arabicPeriod"/>
            </a:pPr>
            <a:r>
              <a:rPr lang="en"/>
              <a:t>Estándares para la presentación del documento.</a:t>
            </a:r>
            <a:endParaRPr/>
          </a:p>
          <a:p>
            <a:pPr indent="-342900" lvl="0" marL="457200" rtl="0" algn="l">
              <a:lnSpc>
                <a:spcPct val="100000"/>
              </a:lnSpc>
              <a:spcBef>
                <a:spcPts val="0"/>
              </a:spcBef>
              <a:spcAft>
                <a:spcPts val="0"/>
              </a:spcAft>
              <a:buSzPts val="1800"/>
              <a:buAutoNum type="arabicPeriod"/>
            </a:pPr>
            <a:r>
              <a:rPr lang="en"/>
              <a:t>Estándares para actualizar documentos.</a:t>
            </a:r>
            <a:endParaRPr/>
          </a:p>
        </p:txBody>
      </p:sp>
      <p:sp>
        <p:nvSpPr>
          <p:cNvPr id="371" name="Google Shape;371;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Documentación</a:t>
            </a:r>
            <a:endParaRPr/>
          </a:p>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5" name="Shape 375"/>
        <p:cNvGrpSpPr/>
        <p:nvPr/>
      </p:nvGrpSpPr>
      <p:grpSpPr>
        <a:xfrm>
          <a:off x="0" y="0"/>
          <a:ext cx="0" cy="0"/>
          <a:chOff x="0" y="0"/>
          <a:chExt cx="0" cy="0"/>
        </a:xfrm>
      </p:grpSpPr>
      <p:sp>
        <p:nvSpPr>
          <p:cNvPr id="376" name="Google Shape;376;p60"/>
          <p:cNvSpPr txBox="1"/>
          <p:nvPr>
            <p:ph idx="1" type="body"/>
          </p:nvPr>
        </p:nvSpPr>
        <p:spPr>
          <a:xfrm>
            <a:off x="311700" y="11524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Ejemplos de estándar de documentación:</a:t>
            </a:r>
            <a:endParaRPr b="1"/>
          </a:p>
          <a:p>
            <a:pPr indent="-342900" lvl="0" marL="457200" rtl="0" algn="l">
              <a:spcBef>
                <a:spcPts val="1600"/>
              </a:spcBef>
              <a:spcAft>
                <a:spcPts val="0"/>
              </a:spcAft>
              <a:buSzPts val="1800"/>
              <a:buAutoNum type="arabicPeriod"/>
            </a:pPr>
            <a:r>
              <a:rPr b="1" lang="en"/>
              <a:t>Estandares de identificacion de documentos: </a:t>
            </a:r>
            <a:r>
              <a:rPr lang="en"/>
              <a:t>¿Como identificar cada documento de forma única? ¿Quien o que le da la identificación a los documentos?</a:t>
            </a:r>
            <a:endParaRPr/>
          </a:p>
          <a:p>
            <a:pPr indent="-342900" lvl="0" marL="457200" rtl="0" algn="l">
              <a:lnSpc>
                <a:spcPct val="100000"/>
              </a:lnSpc>
              <a:spcBef>
                <a:spcPts val="0"/>
              </a:spcBef>
              <a:spcAft>
                <a:spcPts val="0"/>
              </a:spcAft>
              <a:buSzPts val="1800"/>
              <a:buAutoNum type="arabicPeriod"/>
            </a:pPr>
            <a:r>
              <a:rPr b="1" lang="en"/>
              <a:t>Estándares de la estructura del documento: </a:t>
            </a:r>
            <a:r>
              <a:rPr lang="en"/>
              <a:t>¿Qué secciones incluir?¿Que convención usar para la numeración de páginas, el pie de página y el encabezado?</a:t>
            </a:r>
            <a:endParaRPr b="1"/>
          </a:p>
          <a:p>
            <a:pPr indent="-342900" lvl="0" marL="457200" rtl="0" algn="l">
              <a:lnSpc>
                <a:spcPct val="100000"/>
              </a:lnSpc>
              <a:spcBef>
                <a:spcPts val="0"/>
              </a:spcBef>
              <a:spcAft>
                <a:spcPts val="0"/>
              </a:spcAft>
              <a:buSzPts val="1800"/>
              <a:buAutoNum type="arabicPeriod"/>
            </a:pPr>
            <a:r>
              <a:rPr b="1" lang="en"/>
              <a:t>Estándares para la presentación del documento: </a:t>
            </a:r>
            <a:r>
              <a:rPr lang="en"/>
              <a:t>¿Que tipo de letra utilizar? ¿Cómo utilizar los colores? ¿Como poner los logotipos?</a:t>
            </a:r>
            <a:endParaRPr b="1"/>
          </a:p>
          <a:p>
            <a:pPr indent="-342900" lvl="0" marL="457200" rtl="0" algn="l">
              <a:lnSpc>
                <a:spcPct val="100000"/>
              </a:lnSpc>
              <a:spcBef>
                <a:spcPts val="0"/>
              </a:spcBef>
              <a:spcAft>
                <a:spcPts val="0"/>
              </a:spcAft>
              <a:buSzPts val="1800"/>
              <a:buAutoNum type="arabicPeriod"/>
            </a:pPr>
            <a:r>
              <a:rPr b="1" lang="en"/>
              <a:t>Estándares para actualizar documentos:</a:t>
            </a:r>
            <a:r>
              <a:rPr lang="en"/>
              <a:t> Versionamiento del documento.</a:t>
            </a:r>
            <a:endParaRPr/>
          </a:p>
        </p:txBody>
      </p:sp>
      <p:sp>
        <p:nvSpPr>
          <p:cNvPr id="377" name="Google Shape;377;p6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Garantia de Calidad: Documentación</a:t>
            </a:r>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Algunos </a:t>
            </a:r>
            <a:r>
              <a:rPr lang="en"/>
              <a:t>Estándares</a:t>
            </a:r>
            <a:r>
              <a:rPr lang="en"/>
              <a:t> y Normas</a:t>
            </a:r>
            <a:endParaRPr/>
          </a:p>
        </p:txBody>
      </p:sp>
      <p:sp>
        <p:nvSpPr>
          <p:cNvPr id="383" name="Google Shape;383;p61"/>
          <p:cNvSpPr txBox="1"/>
          <p:nvPr>
            <p:ph idx="1" type="body"/>
          </p:nvPr>
        </p:nvSpPr>
        <p:spPr>
          <a:xfrm>
            <a:off x="311700" y="1671025"/>
            <a:ext cx="4374900" cy="163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CMMI</a:t>
            </a:r>
            <a:endParaRPr/>
          </a:p>
          <a:p>
            <a:pPr indent="-342900" lvl="0" marL="457200" rtl="0" algn="l">
              <a:spcBef>
                <a:spcPts val="0"/>
              </a:spcBef>
              <a:spcAft>
                <a:spcPts val="0"/>
              </a:spcAft>
              <a:buSzPts val="1800"/>
              <a:buChar char="●"/>
            </a:pPr>
            <a:r>
              <a:rPr lang="en"/>
              <a:t>PSP-TSP</a:t>
            </a:r>
            <a:endParaRPr/>
          </a:p>
          <a:p>
            <a:pPr indent="-342900" lvl="0" marL="457200" rtl="0" algn="l">
              <a:spcBef>
                <a:spcPts val="0"/>
              </a:spcBef>
              <a:spcAft>
                <a:spcPts val="0"/>
              </a:spcAft>
              <a:buSzPts val="1800"/>
              <a:buChar char="●"/>
            </a:pPr>
            <a:r>
              <a:rPr lang="en"/>
              <a:t>IEEE</a:t>
            </a:r>
            <a:endParaRPr/>
          </a:p>
          <a:p>
            <a:pPr indent="-342900" lvl="0" marL="457200" rtl="0" algn="l">
              <a:spcBef>
                <a:spcPts val="0"/>
              </a:spcBef>
              <a:spcAft>
                <a:spcPts val="0"/>
              </a:spcAft>
              <a:buSzPts val="1800"/>
              <a:buChar char="●"/>
            </a:pPr>
            <a:r>
              <a:rPr lang="en"/>
              <a:t>MOPROSOFT</a:t>
            </a:r>
            <a:endParaRPr/>
          </a:p>
        </p:txBody>
      </p:sp>
      <p:sp>
        <p:nvSpPr>
          <p:cNvPr id="384" name="Google Shape;384;p61"/>
          <p:cNvSpPr txBox="1"/>
          <p:nvPr>
            <p:ph idx="1" type="body"/>
          </p:nvPr>
        </p:nvSpPr>
        <p:spPr>
          <a:xfrm>
            <a:off x="4863600" y="1671025"/>
            <a:ext cx="3968700" cy="171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PSP</a:t>
            </a:r>
            <a:endParaRPr/>
          </a:p>
          <a:p>
            <a:pPr indent="-342900" lvl="0" marL="457200" rtl="0" algn="l">
              <a:spcBef>
                <a:spcPts val="0"/>
              </a:spcBef>
              <a:spcAft>
                <a:spcPts val="0"/>
              </a:spcAft>
              <a:buSzPts val="1800"/>
              <a:buChar char="●"/>
            </a:pPr>
            <a:r>
              <a:rPr lang="en"/>
              <a:t>ISO 25000</a:t>
            </a:r>
            <a:endParaRPr/>
          </a:p>
          <a:p>
            <a:pPr indent="-342900" lvl="0" marL="457200" rtl="0" algn="l">
              <a:spcBef>
                <a:spcPts val="0"/>
              </a:spcBef>
              <a:spcAft>
                <a:spcPts val="0"/>
              </a:spcAft>
              <a:buSzPts val="1800"/>
              <a:buChar char="●"/>
            </a:pPr>
            <a:r>
              <a:rPr lang="en"/>
              <a:t>TSP</a:t>
            </a:r>
            <a:endParaRPr/>
          </a:p>
          <a:p>
            <a:pPr indent="-342900" lvl="0" marL="457200" rtl="0" algn="l">
              <a:spcBef>
                <a:spcPts val="0"/>
              </a:spcBef>
              <a:spcAft>
                <a:spcPts val="0"/>
              </a:spcAft>
              <a:buSzPts val="1800"/>
              <a:buChar char="●"/>
            </a:pPr>
            <a:r>
              <a:rPr lang="en"/>
              <a:t>SPICE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Introducción</a:t>
            </a:r>
            <a:endParaRPr/>
          </a:p>
        </p:txBody>
      </p:sp>
      <p:sp>
        <p:nvSpPr>
          <p:cNvPr id="93" name="Google Shape;93;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SzPts val="1800"/>
              <a:buChar char="●"/>
            </a:pPr>
            <a:r>
              <a:rPr lang="en"/>
              <a:t>Los procesos de </a:t>
            </a:r>
            <a:r>
              <a:rPr lang="en"/>
              <a:t>gestión</a:t>
            </a:r>
            <a:r>
              <a:rPr lang="en"/>
              <a:t> de calidad </a:t>
            </a:r>
            <a:r>
              <a:rPr lang="en"/>
              <a:t>comprueban</a:t>
            </a:r>
            <a:r>
              <a:rPr lang="en"/>
              <a:t> las entregas del proyecto para que cumplan con los </a:t>
            </a:r>
            <a:r>
              <a:rPr lang="en"/>
              <a:t>estándares</a:t>
            </a:r>
            <a:r>
              <a:rPr lang="en"/>
              <a:t> y metas </a:t>
            </a:r>
            <a:endParaRPr/>
          </a:p>
          <a:p>
            <a:pPr indent="-342900" lvl="0" marL="457200" rtl="0" algn="just">
              <a:lnSpc>
                <a:spcPct val="200000"/>
              </a:lnSpc>
              <a:spcBef>
                <a:spcPts val="0"/>
              </a:spcBef>
              <a:spcAft>
                <a:spcPts val="0"/>
              </a:spcAft>
              <a:buSzPts val="1800"/>
              <a:buChar char="●"/>
            </a:pPr>
            <a:r>
              <a:rPr lang="en"/>
              <a:t>Un equipo </a:t>
            </a:r>
            <a:r>
              <a:rPr lang="en"/>
              <a:t>independiente</a:t>
            </a:r>
            <a:r>
              <a:rPr lang="en"/>
              <a:t> debe ser el responsable de la calidad e informar al gestor del proyecto</a:t>
            </a:r>
            <a:endParaRPr/>
          </a:p>
          <a:p>
            <a:pPr indent="-342900" lvl="0" marL="457200" rtl="0" algn="just">
              <a:lnSpc>
                <a:spcPct val="200000"/>
              </a:lnSpc>
              <a:spcBef>
                <a:spcPts val="0"/>
              </a:spcBef>
              <a:spcAft>
                <a:spcPts val="0"/>
              </a:spcAft>
              <a:buSzPts val="1800"/>
              <a:buChar char="●"/>
            </a:pPr>
            <a:r>
              <a:rPr lang="en"/>
              <a:t>El </a:t>
            </a:r>
            <a:r>
              <a:rPr lang="en"/>
              <a:t>equipo</a:t>
            </a:r>
            <a:r>
              <a:rPr lang="en"/>
              <a:t> de calidad no </a:t>
            </a:r>
            <a:r>
              <a:rPr lang="en"/>
              <a:t>está</a:t>
            </a:r>
            <a:r>
              <a:rPr lang="en"/>
              <a:t> asociado al grupo de desarrollo</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311700" y="259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a:t>
            </a:r>
            <a:r>
              <a:rPr lang="en"/>
              <a:t> de la Calidad</a:t>
            </a:r>
            <a:endParaRPr/>
          </a:p>
        </p:txBody>
      </p:sp>
      <p:sp>
        <p:nvSpPr>
          <p:cNvPr id="390" name="Google Shape;390;p62"/>
          <p:cNvSpPr txBox="1"/>
          <p:nvPr>
            <p:ph idx="1" type="body"/>
          </p:nvPr>
        </p:nvSpPr>
        <p:spPr>
          <a:xfrm>
            <a:off x="311700" y="9169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El plan de calidad define la calidad del software deseado.</a:t>
            </a:r>
            <a:endParaRPr/>
          </a:p>
          <a:p>
            <a:pPr indent="-342900" lvl="0" marL="457200" rtl="0" algn="l">
              <a:spcBef>
                <a:spcPts val="0"/>
              </a:spcBef>
              <a:spcAft>
                <a:spcPts val="0"/>
              </a:spcAft>
              <a:buSzPts val="1800"/>
              <a:buChar char="●"/>
            </a:pPr>
            <a:r>
              <a:rPr lang="en"/>
              <a:t>Responde a la pregunta: ¿Que es un software de alta calidad?</a:t>
            </a:r>
            <a:endParaRPr b="1"/>
          </a:p>
          <a:p>
            <a:pPr indent="0" lvl="0" marL="0" rtl="0" algn="l">
              <a:spcBef>
                <a:spcPts val="1600"/>
              </a:spcBef>
              <a:spcAft>
                <a:spcPts val="0"/>
              </a:spcAft>
              <a:buNone/>
            </a:pPr>
            <a:r>
              <a:rPr b="1" lang="en"/>
              <a:t>Problema:</a:t>
            </a:r>
            <a:endParaRPr b="1"/>
          </a:p>
          <a:p>
            <a:pPr indent="0" lvl="0" marL="0" rtl="0" algn="l">
              <a:spcBef>
                <a:spcPts val="1600"/>
              </a:spcBef>
              <a:spcAft>
                <a:spcPts val="0"/>
              </a:spcAft>
              <a:buNone/>
            </a:pPr>
            <a:r>
              <a:rPr lang="en"/>
              <a:t>¿Si se </a:t>
            </a:r>
            <a:r>
              <a:rPr lang="en"/>
              <a:t>está</a:t>
            </a:r>
            <a:r>
              <a:rPr lang="en"/>
              <a:t> trabajando con herramientas nuevas que </a:t>
            </a:r>
            <a:r>
              <a:rPr lang="en"/>
              <a:t>estándar</a:t>
            </a:r>
            <a:r>
              <a:rPr lang="en"/>
              <a:t> se usa?</a:t>
            </a:r>
            <a:endParaRPr/>
          </a:p>
          <a:p>
            <a:pPr indent="0" lvl="0" marL="0" rtl="0" algn="l">
              <a:spcBef>
                <a:spcPts val="1600"/>
              </a:spcBef>
              <a:spcAft>
                <a:spcPts val="0"/>
              </a:spcAft>
              <a:buNone/>
            </a:pPr>
            <a:r>
              <a:rPr lang="en"/>
              <a:t>¿Si se utilizan metodo nuevos que </a:t>
            </a:r>
            <a:r>
              <a:rPr lang="en"/>
              <a:t>estándar</a:t>
            </a:r>
            <a:r>
              <a:rPr lang="en"/>
              <a:t> se usa?</a:t>
            </a:r>
            <a:endParaRPr/>
          </a:p>
          <a:p>
            <a:pPr indent="0" lvl="0" marL="0" rtl="0" algn="l">
              <a:spcBef>
                <a:spcPts val="1600"/>
              </a:spcBef>
              <a:spcAft>
                <a:spcPts val="0"/>
              </a:spcAft>
              <a:buNone/>
            </a:pPr>
            <a:r>
              <a:rPr b="1" lang="en"/>
              <a:t>Solucion: </a:t>
            </a:r>
            <a:r>
              <a:rPr lang="en"/>
              <a:t>Crear un </a:t>
            </a:r>
            <a:r>
              <a:rPr lang="en"/>
              <a:t>estándar</a:t>
            </a:r>
            <a:r>
              <a:rPr lang="en"/>
              <a:t> nuevo.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4" name="Shape 394"/>
        <p:cNvGrpSpPr/>
        <p:nvPr/>
      </p:nvGrpSpPr>
      <p:grpSpPr>
        <a:xfrm>
          <a:off x="0" y="0"/>
          <a:ext cx="0" cy="0"/>
          <a:chOff x="0" y="0"/>
          <a:chExt cx="0" cy="0"/>
        </a:xfrm>
      </p:grpSpPr>
      <p:sp>
        <p:nvSpPr>
          <p:cNvPr id="395" name="Google Shape;395;p63"/>
          <p:cNvSpPr txBox="1"/>
          <p:nvPr>
            <p:ph type="title"/>
          </p:nvPr>
        </p:nvSpPr>
        <p:spPr>
          <a:xfrm>
            <a:off x="311700" y="259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 de la Calidad</a:t>
            </a:r>
            <a:endParaRPr/>
          </a:p>
        </p:txBody>
      </p:sp>
      <p:sp>
        <p:nvSpPr>
          <p:cNvPr id="396" name="Google Shape;396;p63"/>
          <p:cNvSpPr txBox="1"/>
          <p:nvPr>
            <p:ph idx="1" type="body"/>
          </p:nvPr>
        </p:nvSpPr>
        <p:spPr>
          <a:xfrm>
            <a:off x="311700" y="9169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El plan de calidad define la calidad del software deseado.</a:t>
            </a:r>
            <a:endParaRPr/>
          </a:p>
          <a:p>
            <a:pPr indent="-342900" lvl="0" marL="457200" rtl="0" algn="l">
              <a:spcBef>
                <a:spcPts val="0"/>
              </a:spcBef>
              <a:spcAft>
                <a:spcPts val="0"/>
              </a:spcAft>
              <a:buSzPts val="1800"/>
              <a:buChar char="●"/>
            </a:pPr>
            <a:r>
              <a:rPr lang="en"/>
              <a:t>Es importante mantener un plan de calidad para que los desarrolladores del software no trabajen de forma dispersa.</a:t>
            </a:r>
            <a:endParaRPr/>
          </a:p>
          <a:p>
            <a:pPr indent="-342900" lvl="0" marL="457200" rtl="0" algn="l">
              <a:spcBef>
                <a:spcPts val="0"/>
              </a:spcBef>
              <a:spcAft>
                <a:spcPts val="0"/>
              </a:spcAft>
              <a:buSzPts val="1800"/>
              <a:buChar char="●"/>
            </a:pPr>
            <a:r>
              <a:rPr lang="en"/>
              <a:t>En el plan de calidad escoge cuál será el estándar del producto y del proceso.</a:t>
            </a:r>
            <a:endParaRPr/>
          </a:p>
          <a:p>
            <a:pPr indent="-342900" lvl="0" marL="457200" rtl="0" algn="l">
              <a:spcBef>
                <a:spcPts val="0"/>
              </a:spcBef>
              <a:spcAft>
                <a:spcPts val="0"/>
              </a:spcAft>
              <a:buSzPts val="1800"/>
              <a:buChar char="●"/>
            </a:pPr>
            <a:r>
              <a:rPr lang="en"/>
              <a:t>Responde a la pregunta: ¿Que es un software de alta calidad?</a:t>
            </a:r>
            <a:endParaRPr b="1"/>
          </a:p>
          <a:p>
            <a:pPr indent="0" lvl="0" marL="0" rtl="0" algn="l">
              <a:spcBef>
                <a:spcPts val="1600"/>
              </a:spcBef>
              <a:spcAft>
                <a:spcPts val="0"/>
              </a:spcAft>
              <a:buNone/>
            </a:pPr>
            <a:r>
              <a:rPr b="1" lang="en"/>
              <a:t>Problema:</a:t>
            </a:r>
            <a:endParaRPr b="1"/>
          </a:p>
          <a:p>
            <a:pPr indent="0" lvl="0" marL="0" rtl="0" algn="l">
              <a:spcBef>
                <a:spcPts val="1600"/>
              </a:spcBef>
              <a:spcAft>
                <a:spcPts val="0"/>
              </a:spcAft>
              <a:buNone/>
            </a:pPr>
            <a:r>
              <a:rPr lang="en"/>
              <a:t>¿Si se está trabajando con herramientas nuevas que estándar se usa?</a:t>
            </a:r>
            <a:endParaRPr/>
          </a:p>
          <a:p>
            <a:pPr indent="0" lvl="0" marL="0" rtl="0" algn="l">
              <a:spcBef>
                <a:spcPts val="1600"/>
              </a:spcBef>
              <a:spcAft>
                <a:spcPts val="0"/>
              </a:spcAft>
              <a:buNone/>
            </a:pPr>
            <a:r>
              <a:rPr lang="en"/>
              <a:t>¿Si se utilizan metodo nuevos que estándar se usa?</a:t>
            </a:r>
            <a:endParaRPr/>
          </a:p>
          <a:p>
            <a:pPr indent="0" lvl="0" marL="0" rtl="0" algn="l">
              <a:spcBef>
                <a:spcPts val="1600"/>
              </a:spcBef>
              <a:spcAft>
                <a:spcPts val="0"/>
              </a:spcAft>
              <a:buNone/>
            </a:pPr>
            <a:r>
              <a:rPr b="1" lang="en"/>
              <a:t>Solucion: </a:t>
            </a:r>
            <a:r>
              <a:rPr lang="en"/>
              <a:t>Crear un estándar nuevo.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Estructura del plan de calidad:</a:t>
            </a:r>
            <a:endParaRPr b="1"/>
          </a:p>
          <a:p>
            <a:pPr indent="-342900" lvl="0" marL="457200" rtl="0" algn="l">
              <a:spcBef>
                <a:spcPts val="1600"/>
              </a:spcBef>
              <a:spcAft>
                <a:spcPts val="0"/>
              </a:spcAft>
              <a:buSzPts val="1800"/>
              <a:buAutoNum type="arabicPeriod"/>
            </a:pPr>
            <a:r>
              <a:rPr b="1" lang="en"/>
              <a:t>Introducción</a:t>
            </a:r>
            <a:r>
              <a:rPr b="1" lang="en"/>
              <a:t> del producto.</a:t>
            </a:r>
            <a:endParaRPr b="1"/>
          </a:p>
          <a:p>
            <a:pPr indent="-342900" lvl="0" marL="457200" rtl="0" algn="l">
              <a:spcBef>
                <a:spcPts val="0"/>
              </a:spcBef>
              <a:spcAft>
                <a:spcPts val="0"/>
              </a:spcAft>
              <a:buSzPts val="1800"/>
              <a:buAutoNum type="arabicPeriod"/>
            </a:pPr>
            <a:r>
              <a:rPr b="1" lang="en"/>
              <a:t>Planes del producto.</a:t>
            </a:r>
            <a:endParaRPr b="1"/>
          </a:p>
          <a:p>
            <a:pPr indent="-342900" lvl="0" marL="457200" rtl="0" algn="l">
              <a:spcBef>
                <a:spcPts val="0"/>
              </a:spcBef>
              <a:spcAft>
                <a:spcPts val="0"/>
              </a:spcAft>
              <a:buSzPts val="1800"/>
              <a:buAutoNum type="arabicPeriod"/>
            </a:pPr>
            <a:r>
              <a:rPr b="1" lang="en"/>
              <a:t>Descripciones del proceso.</a:t>
            </a:r>
            <a:endParaRPr b="1"/>
          </a:p>
          <a:p>
            <a:pPr indent="-342900" lvl="0" marL="457200" rtl="0" algn="l">
              <a:spcBef>
                <a:spcPts val="0"/>
              </a:spcBef>
              <a:spcAft>
                <a:spcPts val="0"/>
              </a:spcAft>
              <a:buSzPts val="1800"/>
              <a:buAutoNum type="arabicPeriod"/>
            </a:pPr>
            <a:r>
              <a:rPr b="1" lang="en"/>
              <a:t>Metas de calidad.</a:t>
            </a:r>
            <a:endParaRPr b="1"/>
          </a:p>
          <a:p>
            <a:pPr indent="-342900" lvl="0" marL="457200" rtl="0" algn="l">
              <a:spcBef>
                <a:spcPts val="0"/>
              </a:spcBef>
              <a:spcAft>
                <a:spcPts val="0"/>
              </a:spcAft>
              <a:buSzPts val="1800"/>
              <a:buAutoNum type="arabicPeriod"/>
            </a:pPr>
            <a:r>
              <a:rPr b="1" lang="en"/>
              <a:t>Riesgos y </a:t>
            </a:r>
            <a:r>
              <a:rPr b="1" lang="en"/>
              <a:t>gestión</a:t>
            </a:r>
            <a:r>
              <a:rPr b="1" lang="en"/>
              <a:t> de riesgos.</a:t>
            </a:r>
            <a:endParaRPr b="1"/>
          </a:p>
        </p:txBody>
      </p:sp>
      <p:sp>
        <p:nvSpPr>
          <p:cNvPr id="402" name="Google Shape;402;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Planificación de la Calidad</a:t>
            </a:r>
            <a:endParaRPr/>
          </a:p>
        </p:txBody>
      </p:sp>
      <p:pic>
        <p:nvPicPr>
          <p:cNvPr id="403" name="Google Shape;403;p64"/>
          <p:cNvPicPr preferRelativeResize="0"/>
          <p:nvPr/>
        </p:nvPicPr>
        <p:blipFill>
          <a:blip r:embed="rId3">
            <a:alphaModFix/>
          </a:blip>
          <a:stretch>
            <a:fillRect/>
          </a:stretch>
        </p:blipFill>
        <p:spPr>
          <a:xfrm>
            <a:off x="4430400" y="1572150"/>
            <a:ext cx="4401900" cy="1999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de Calidad</a:t>
            </a:r>
            <a:endParaRPr/>
          </a:p>
        </p:txBody>
      </p:sp>
      <p:sp>
        <p:nvSpPr>
          <p:cNvPr id="409" name="Google Shape;409;p6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 el control de calidad se aseguran que los procesos y los </a:t>
            </a:r>
            <a:r>
              <a:rPr lang="en"/>
              <a:t>estándares</a:t>
            </a:r>
            <a:r>
              <a:rPr lang="en"/>
              <a:t> de </a:t>
            </a:r>
            <a:r>
              <a:rPr lang="en"/>
              <a:t>garantía</a:t>
            </a:r>
            <a:r>
              <a:rPr lang="en"/>
              <a:t> de calidad se siguen cumpliendo.</a:t>
            </a:r>
            <a:endParaRPr/>
          </a:p>
          <a:p>
            <a:pPr indent="-342900" lvl="0" marL="457200" rtl="0" algn="l">
              <a:spcBef>
                <a:spcPts val="0"/>
              </a:spcBef>
              <a:spcAft>
                <a:spcPts val="0"/>
              </a:spcAft>
              <a:buSzPts val="1800"/>
              <a:buChar char="●"/>
            </a:pPr>
            <a:r>
              <a:rPr lang="en"/>
              <a:t>Las entregas deben seguir los </a:t>
            </a:r>
            <a:r>
              <a:rPr lang="en"/>
              <a:t>estándares</a:t>
            </a:r>
            <a:r>
              <a:rPr lang="en"/>
              <a:t> definidos.</a:t>
            </a:r>
            <a:endParaRPr/>
          </a:p>
          <a:p>
            <a:pPr indent="-342900" lvl="0" marL="457200" rtl="0" algn="l">
              <a:spcBef>
                <a:spcPts val="0"/>
              </a:spcBef>
              <a:spcAft>
                <a:spcPts val="0"/>
              </a:spcAft>
              <a:buSzPts val="1800"/>
              <a:buChar char="●"/>
            </a:pPr>
            <a:r>
              <a:rPr lang="en"/>
              <a:t>Que un producto ya </a:t>
            </a:r>
            <a:r>
              <a:rPr lang="en"/>
              <a:t>esté en el mercado</a:t>
            </a:r>
            <a:r>
              <a:rPr lang="en"/>
              <a:t> no significa que </a:t>
            </a:r>
            <a:r>
              <a:rPr lang="en"/>
              <a:t>debe</a:t>
            </a:r>
            <a:r>
              <a:rPr lang="en"/>
              <a:t> permanecer estancado</a:t>
            </a:r>
            <a:endParaRPr/>
          </a:p>
          <a:p>
            <a:pPr indent="0" lvl="0" marL="0" rtl="0" algn="l">
              <a:spcBef>
                <a:spcPts val="1600"/>
              </a:spcBef>
              <a:spcAft>
                <a:spcPts val="1600"/>
              </a:spcAft>
              <a:buNone/>
            </a:pPr>
            <a:r>
              <a:t/>
            </a:r>
            <a:endParaRPr/>
          </a:p>
        </p:txBody>
      </p:sp>
      <p:pic>
        <p:nvPicPr>
          <p:cNvPr id="410" name="Google Shape;410;p65"/>
          <p:cNvPicPr preferRelativeResize="0"/>
          <p:nvPr/>
        </p:nvPicPr>
        <p:blipFill>
          <a:blip r:embed="rId3">
            <a:alphaModFix/>
          </a:blip>
          <a:stretch>
            <a:fillRect/>
          </a:stretch>
        </p:blipFill>
        <p:spPr>
          <a:xfrm>
            <a:off x="7198875" y="2935600"/>
            <a:ext cx="1633424" cy="16334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de Calidad</a:t>
            </a:r>
            <a:endParaRPr/>
          </a:p>
        </p:txBody>
      </p:sp>
      <p:sp>
        <p:nvSpPr>
          <p:cNvPr id="416" name="Google Shape;416;p6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control de calidad del producto de software, la documentación y los procesos pueden ser realizadas por:</a:t>
            </a:r>
            <a:endParaRPr/>
          </a:p>
          <a:p>
            <a:pPr indent="-342900" lvl="0" marL="457200" rtl="0" algn="l">
              <a:spcBef>
                <a:spcPts val="1600"/>
              </a:spcBef>
              <a:spcAft>
                <a:spcPts val="0"/>
              </a:spcAft>
              <a:buSzPts val="1800"/>
              <a:buChar char="●"/>
            </a:pPr>
            <a:r>
              <a:rPr lang="en"/>
              <a:t>Un grupo de personas.</a:t>
            </a:r>
            <a:endParaRPr/>
          </a:p>
          <a:p>
            <a:pPr indent="-342900" lvl="0" marL="457200" rtl="0" algn="l">
              <a:spcBef>
                <a:spcPts val="0"/>
              </a:spcBef>
              <a:spcAft>
                <a:spcPts val="0"/>
              </a:spcAft>
              <a:buSzPts val="1800"/>
              <a:buChar char="●"/>
            </a:pPr>
            <a:r>
              <a:rPr lang="en"/>
              <a:t>Otro programas.</a:t>
            </a:r>
            <a:endParaRPr/>
          </a:p>
        </p:txBody>
      </p:sp>
      <p:pic>
        <p:nvPicPr>
          <p:cNvPr id="417" name="Google Shape;417;p66"/>
          <p:cNvPicPr preferRelativeResize="0"/>
          <p:nvPr/>
        </p:nvPicPr>
        <p:blipFill>
          <a:blip r:embed="rId3">
            <a:alphaModFix/>
          </a:blip>
          <a:stretch>
            <a:fillRect/>
          </a:stretch>
        </p:blipFill>
        <p:spPr>
          <a:xfrm>
            <a:off x="4239125" y="2302300"/>
            <a:ext cx="3885800" cy="2266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Control de Calidad: Revisiones</a:t>
            </a:r>
            <a:endParaRPr/>
          </a:p>
        </p:txBody>
      </p:sp>
      <p:sp>
        <p:nvSpPr>
          <p:cNvPr id="423" name="Google Shape;423;p6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Es el </a:t>
            </a:r>
            <a:r>
              <a:rPr b="1" lang="en"/>
              <a:t>método</a:t>
            </a:r>
            <a:r>
              <a:rPr b="1" lang="en"/>
              <a:t> </a:t>
            </a:r>
            <a:r>
              <a:rPr b="1" lang="en"/>
              <a:t>más</a:t>
            </a:r>
            <a:r>
              <a:rPr b="1" lang="en"/>
              <a:t> usado para validar la calidad de un proceso o de un </a:t>
            </a:r>
            <a:r>
              <a:rPr b="1" lang="en"/>
              <a:t>producto</a:t>
            </a:r>
            <a:r>
              <a:rPr b="1" lang="en"/>
              <a:t>.</a:t>
            </a:r>
            <a:endParaRPr b="1"/>
          </a:p>
          <a:p>
            <a:pPr indent="-342900" lvl="0" marL="457200" rtl="0" algn="l">
              <a:spcBef>
                <a:spcPts val="0"/>
              </a:spcBef>
              <a:spcAft>
                <a:spcPts val="0"/>
              </a:spcAft>
              <a:buSzPts val="1800"/>
              <a:buChar char="●"/>
            </a:pPr>
            <a:r>
              <a:rPr lang="en"/>
              <a:t>El resultado de la </a:t>
            </a:r>
            <a:r>
              <a:rPr lang="en"/>
              <a:t>revisión</a:t>
            </a:r>
            <a:r>
              <a:rPr lang="en"/>
              <a:t> es registrada formalmente y se le entrega al autor responsable para las correcciones. </a:t>
            </a:r>
            <a:r>
              <a:rPr b="1" lang="en"/>
              <a:t> </a:t>
            </a:r>
            <a:endParaRPr b="1"/>
          </a:p>
          <a:p>
            <a:pPr indent="-342900" lvl="0" marL="457200" rtl="0" algn="l">
              <a:spcBef>
                <a:spcPts val="0"/>
              </a:spcBef>
              <a:spcAft>
                <a:spcPts val="0"/>
              </a:spcAft>
              <a:buSzPts val="1800"/>
              <a:buChar char="●"/>
            </a:pPr>
            <a:r>
              <a:rPr lang="en"/>
              <a:t>Debe haber un equipo de revisiones, formado por tres o cuatro personas con roles definidos.</a:t>
            </a:r>
            <a:endParaRPr/>
          </a:p>
        </p:txBody>
      </p:sp>
      <p:pic>
        <p:nvPicPr>
          <p:cNvPr id="424" name="Google Shape;424;p67"/>
          <p:cNvPicPr preferRelativeResize="0"/>
          <p:nvPr/>
        </p:nvPicPr>
        <p:blipFill>
          <a:blip r:embed="rId3">
            <a:alphaModFix/>
          </a:blip>
          <a:stretch>
            <a:fillRect/>
          </a:stretch>
        </p:blipFill>
        <p:spPr>
          <a:xfrm>
            <a:off x="3204025" y="2961800"/>
            <a:ext cx="5092676" cy="1811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8"/>
          <p:cNvSpPr txBox="1"/>
          <p:nvPr>
            <p:ph type="title"/>
          </p:nvPr>
        </p:nvSpPr>
        <p:spPr>
          <a:xfrm>
            <a:off x="311700" y="643325"/>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Medición</a:t>
            </a:r>
            <a:r>
              <a:rPr lang="en"/>
              <a:t> y </a:t>
            </a:r>
            <a:r>
              <a:rPr lang="en"/>
              <a:t>Métricas</a:t>
            </a:r>
            <a:r>
              <a:rPr lang="en"/>
              <a:t> del Software</a:t>
            </a:r>
            <a:endParaRPr/>
          </a:p>
        </p:txBody>
      </p:sp>
      <p:sp>
        <p:nvSpPr>
          <p:cNvPr id="430" name="Google Shape;430;p68"/>
          <p:cNvSpPr txBox="1"/>
          <p:nvPr>
            <p:ph idx="1" type="body"/>
          </p:nvPr>
        </p:nvSpPr>
        <p:spPr>
          <a:xfrm>
            <a:off x="311700" y="14871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Las revisiones cuestan tiempo y dinero</a:t>
            </a:r>
            <a:endParaRPr/>
          </a:p>
          <a:p>
            <a:pPr indent="-342900" lvl="0" marL="457200" rtl="0" algn="l">
              <a:spcBef>
                <a:spcPts val="0"/>
              </a:spcBef>
              <a:spcAft>
                <a:spcPts val="0"/>
              </a:spcAft>
              <a:buSzPts val="1800"/>
              <a:buChar char="●"/>
            </a:pPr>
            <a:r>
              <a:rPr lang="en"/>
              <a:t>Los programas pueden realizar estas revisiones por los humanos.</a:t>
            </a:r>
            <a:endParaRPr/>
          </a:p>
          <a:p>
            <a:pPr indent="-342900" lvl="0" marL="457200" rtl="0" algn="l">
              <a:spcBef>
                <a:spcPts val="0"/>
              </a:spcBef>
              <a:spcAft>
                <a:spcPts val="0"/>
              </a:spcAft>
              <a:buSzPts val="1800"/>
              <a:buChar char="●"/>
            </a:pPr>
            <a:r>
              <a:rPr lang="en"/>
              <a:t>Esto conlleva a que la </a:t>
            </a:r>
            <a:r>
              <a:rPr lang="en"/>
              <a:t>máquina</a:t>
            </a:r>
            <a:r>
              <a:rPr lang="en"/>
              <a:t> deba medir la calidad de un software a partir de </a:t>
            </a:r>
            <a:r>
              <a:rPr lang="en"/>
              <a:t>números</a:t>
            </a:r>
            <a:r>
              <a:rPr lang="en"/>
              <a:t>.</a:t>
            </a:r>
            <a:endParaRPr/>
          </a:p>
          <a:p>
            <a:pPr indent="-342900" lvl="0" marL="457200" rtl="0" algn="l">
              <a:spcBef>
                <a:spcPts val="0"/>
              </a:spcBef>
              <a:spcAft>
                <a:spcPts val="0"/>
              </a:spcAft>
              <a:buSzPts val="1800"/>
              <a:buChar char="●"/>
            </a:pPr>
            <a:r>
              <a:rPr lang="en"/>
              <a:t>Valores </a:t>
            </a:r>
            <a:r>
              <a:rPr lang="en"/>
              <a:t>numéricos</a:t>
            </a:r>
            <a:r>
              <a:rPr lang="en"/>
              <a:t> que se comparan para sacar conclusiones sobre la calidad de un programa, un documento o un proceso.</a:t>
            </a:r>
            <a:endParaRPr/>
          </a:p>
        </p:txBody>
      </p:sp>
      <p:pic>
        <p:nvPicPr>
          <p:cNvPr id="431" name="Google Shape;431;p68"/>
          <p:cNvPicPr preferRelativeResize="0"/>
          <p:nvPr/>
        </p:nvPicPr>
        <p:blipFill>
          <a:blip r:embed="rId3">
            <a:alphaModFix/>
          </a:blip>
          <a:stretch>
            <a:fillRect/>
          </a:stretch>
        </p:blipFill>
        <p:spPr>
          <a:xfrm>
            <a:off x="7148050" y="3595950"/>
            <a:ext cx="1684251" cy="13075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Medición y Métricas del Software</a:t>
            </a:r>
            <a:endParaRPr/>
          </a:p>
          <a:p>
            <a:pPr indent="0" lvl="0" marL="0" rtl="0" algn="l">
              <a:spcBef>
                <a:spcPts val="0"/>
              </a:spcBef>
              <a:spcAft>
                <a:spcPts val="0"/>
              </a:spcAft>
              <a:buNone/>
            </a:pPr>
            <a:r>
              <a:t/>
            </a:r>
            <a:endParaRPr/>
          </a:p>
        </p:txBody>
      </p:sp>
      <p:sp>
        <p:nvSpPr>
          <p:cNvPr id="437" name="Google Shape;437;p69"/>
          <p:cNvSpPr txBox="1"/>
          <p:nvPr>
            <p:ph idx="1" type="body"/>
          </p:nvPr>
        </p:nvSpPr>
        <p:spPr>
          <a:xfrm>
            <a:off x="311700" y="1387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Utilidades</a:t>
            </a:r>
            <a:endParaRPr b="1"/>
          </a:p>
          <a:p>
            <a:pPr indent="-342900" lvl="0" marL="457200" rtl="0" algn="l">
              <a:spcBef>
                <a:spcPts val="1600"/>
              </a:spcBef>
              <a:spcAft>
                <a:spcPts val="0"/>
              </a:spcAft>
              <a:buSzPts val="1800"/>
              <a:buChar char="●"/>
            </a:pPr>
            <a:r>
              <a:rPr b="1" lang="en"/>
              <a:t>Sacar conclusiones en general del sistema. </a:t>
            </a:r>
            <a:r>
              <a:rPr lang="en"/>
              <a:t>Ej: El </a:t>
            </a:r>
            <a:r>
              <a:rPr lang="en"/>
              <a:t>número</a:t>
            </a:r>
            <a:r>
              <a:rPr lang="en"/>
              <a:t> de fallos</a:t>
            </a:r>
            <a:endParaRPr/>
          </a:p>
          <a:p>
            <a:pPr indent="0" lvl="0" marL="0" rtl="0" algn="l">
              <a:spcBef>
                <a:spcPts val="1600"/>
              </a:spcBef>
              <a:spcAft>
                <a:spcPts val="1600"/>
              </a:spcAft>
              <a:buNone/>
            </a:pPr>
            <a:r>
              <a:rPr b="1" lang="en"/>
              <a:t>Identificar componentes que se comportan de manera extraña en un sistema. </a:t>
            </a:r>
            <a:r>
              <a:rPr lang="en"/>
              <a:t>Ej: Identificar componentes que posean mayor tasa de errores.</a:t>
            </a:r>
            <a:endParaRPr/>
          </a:p>
        </p:txBody>
      </p:sp>
      <p:pic>
        <p:nvPicPr>
          <p:cNvPr id="438" name="Google Shape;438;p69"/>
          <p:cNvPicPr preferRelativeResize="0"/>
          <p:nvPr/>
        </p:nvPicPr>
        <p:blipFill>
          <a:blip r:embed="rId3">
            <a:alphaModFix/>
          </a:blip>
          <a:stretch>
            <a:fillRect/>
          </a:stretch>
        </p:blipFill>
        <p:spPr>
          <a:xfrm>
            <a:off x="7148050" y="3595950"/>
            <a:ext cx="1684251" cy="13075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a:t>
            </a:r>
            <a:r>
              <a:rPr lang="en"/>
              <a:t> y </a:t>
            </a:r>
            <a:r>
              <a:rPr lang="en"/>
              <a:t>Métricas</a:t>
            </a:r>
            <a:r>
              <a:rPr lang="en"/>
              <a:t> de Software</a:t>
            </a:r>
            <a:endParaRPr/>
          </a:p>
        </p:txBody>
      </p:sp>
      <p:sp>
        <p:nvSpPr>
          <p:cNvPr id="444" name="Google Shape;444;p70"/>
          <p:cNvSpPr txBox="1"/>
          <p:nvPr>
            <p:ph idx="1" type="body"/>
          </p:nvPr>
        </p:nvSpPr>
        <p:spPr>
          <a:xfrm>
            <a:off x="311700" y="1266325"/>
            <a:ext cx="8520600" cy="25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Problemas:</a:t>
            </a:r>
            <a:endParaRPr b="1"/>
          </a:p>
          <a:p>
            <a:pPr indent="-342900" lvl="0" marL="457200" rtl="0" algn="l">
              <a:spcBef>
                <a:spcPts val="1600"/>
              </a:spcBef>
              <a:spcAft>
                <a:spcPts val="0"/>
              </a:spcAft>
              <a:buSzPts val="1800"/>
              <a:buChar char="●"/>
            </a:pPr>
            <a:r>
              <a:rPr lang="en"/>
              <a:t>Falta de competencia en la gran mayoria de compañias para utilizar los resultados de las mediciones.</a:t>
            </a:r>
            <a:endParaRPr/>
          </a:p>
          <a:p>
            <a:pPr indent="-342900" lvl="0" marL="457200" rtl="0" algn="l">
              <a:spcBef>
                <a:spcPts val="0"/>
              </a:spcBef>
              <a:spcAft>
                <a:spcPts val="0"/>
              </a:spcAft>
              <a:buSzPts val="1800"/>
              <a:buChar char="●"/>
            </a:pPr>
            <a:r>
              <a:rPr lang="en"/>
              <a:t>Las herramientas de </a:t>
            </a:r>
            <a:r>
              <a:rPr lang="en"/>
              <a:t>medición</a:t>
            </a:r>
            <a:r>
              <a:rPr lang="en"/>
              <a:t> son limitadas porque no existen </a:t>
            </a:r>
            <a:r>
              <a:rPr lang="en"/>
              <a:t>estándares</a:t>
            </a:r>
            <a:r>
              <a:rPr lang="en"/>
              <a:t> para las </a:t>
            </a:r>
            <a:r>
              <a:rPr lang="en"/>
              <a:t>métricas</a:t>
            </a:r>
            <a:r>
              <a:rPr lang="en"/>
              <a:t>.</a:t>
            </a:r>
            <a:endParaRPr/>
          </a:p>
          <a:p>
            <a:pPr indent="-342900" lvl="0" marL="457200" rtl="0" algn="l">
              <a:spcBef>
                <a:spcPts val="0"/>
              </a:spcBef>
              <a:spcAft>
                <a:spcPts val="0"/>
              </a:spcAft>
              <a:buSzPts val="1800"/>
              <a:buChar char="●"/>
            </a:pPr>
            <a:r>
              <a:rPr lang="en"/>
              <a:t>Poco </a:t>
            </a:r>
            <a:r>
              <a:rPr lang="en"/>
              <a:t>incentivo</a:t>
            </a:r>
            <a:r>
              <a:rPr lang="en"/>
              <a:t> para que las </a:t>
            </a:r>
            <a:r>
              <a:rPr lang="en"/>
              <a:t>compañías</a:t>
            </a:r>
            <a:r>
              <a:rPr lang="en"/>
              <a:t> hagan mediciones si no existen </a:t>
            </a:r>
            <a:r>
              <a:rPr lang="en"/>
              <a:t>estándares</a:t>
            </a:r>
            <a:r>
              <a:rPr lang="en"/>
              <a:t>.</a:t>
            </a:r>
            <a:endParaRPr/>
          </a:p>
          <a:p>
            <a:pPr indent="-342900" lvl="0" marL="457200" rtl="0" algn="l">
              <a:spcBef>
                <a:spcPts val="0"/>
              </a:spcBef>
              <a:spcAft>
                <a:spcPts val="0"/>
              </a:spcAft>
              <a:buSzPts val="1800"/>
              <a:buChar char="●"/>
            </a:pPr>
            <a:r>
              <a:rPr lang="en"/>
              <a:t>Algunos atributos de calidad son imposibles de medir 		directamente.</a:t>
            </a:r>
            <a:endParaRPr/>
          </a:p>
        </p:txBody>
      </p:sp>
      <p:pic>
        <p:nvPicPr>
          <p:cNvPr id="445" name="Google Shape;445;p70"/>
          <p:cNvPicPr preferRelativeResize="0"/>
          <p:nvPr/>
        </p:nvPicPr>
        <p:blipFill>
          <a:blip r:embed="rId3">
            <a:alphaModFix/>
          </a:blip>
          <a:stretch>
            <a:fillRect/>
          </a:stretch>
        </p:blipFill>
        <p:spPr>
          <a:xfrm>
            <a:off x="7148050" y="3595950"/>
            <a:ext cx="1684251" cy="13075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¿Como son?</a:t>
            </a:r>
            <a:endParaRPr b="1"/>
          </a:p>
          <a:p>
            <a:pPr indent="-342900" lvl="0" marL="457200" rtl="0" algn="l">
              <a:spcBef>
                <a:spcPts val="1600"/>
              </a:spcBef>
              <a:spcAft>
                <a:spcPts val="0"/>
              </a:spcAft>
              <a:buSzPts val="1800"/>
              <a:buChar char="●"/>
            </a:pPr>
            <a:r>
              <a:rPr lang="en"/>
              <a:t>Hacer predicciones generales del sistema</a:t>
            </a:r>
            <a:endParaRPr/>
          </a:p>
          <a:p>
            <a:pPr indent="-342900" lvl="0" marL="457200" rtl="0" algn="l">
              <a:spcBef>
                <a:spcPts val="0"/>
              </a:spcBef>
              <a:spcAft>
                <a:spcPts val="0"/>
              </a:spcAft>
              <a:buSzPts val="1800"/>
              <a:buChar char="●"/>
            </a:pPr>
            <a:r>
              <a:rPr lang="en"/>
              <a:t>Identificar componentes anomalos</a:t>
            </a:r>
            <a:r>
              <a:rPr b="1" lang="en"/>
              <a:t> </a:t>
            </a:r>
            <a:endParaRPr b="1"/>
          </a:p>
        </p:txBody>
      </p:sp>
      <p:sp>
        <p:nvSpPr>
          <p:cNvPr id="451" name="Google Shape;451;p7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p:txBody>
      </p:sp>
      <p:pic>
        <p:nvPicPr>
          <p:cNvPr id="452" name="Google Shape;452;p71"/>
          <p:cNvPicPr preferRelativeResize="0"/>
          <p:nvPr/>
        </p:nvPicPr>
        <p:blipFill>
          <a:blip r:embed="rId3">
            <a:alphaModFix/>
          </a:blip>
          <a:stretch>
            <a:fillRect/>
          </a:stretch>
        </p:blipFill>
        <p:spPr>
          <a:xfrm>
            <a:off x="2711812" y="2571750"/>
            <a:ext cx="3720375" cy="219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lang="en"/>
              <a:t>Modelos y </a:t>
            </a:r>
            <a:r>
              <a:rPr lang="en"/>
              <a:t>Características</a:t>
            </a:r>
            <a:r>
              <a:rPr lang="en"/>
              <a:t> de Calidad</a:t>
            </a:r>
            <a:endParaRPr/>
          </a:p>
        </p:txBody>
      </p:sp>
      <p:pic>
        <p:nvPicPr>
          <p:cNvPr id="99" name="Google Shape;99;p18"/>
          <p:cNvPicPr preferRelativeResize="0"/>
          <p:nvPr/>
        </p:nvPicPr>
        <p:blipFill>
          <a:blip r:embed="rId3">
            <a:alphaModFix/>
          </a:blip>
          <a:stretch>
            <a:fillRect/>
          </a:stretch>
        </p:blipFill>
        <p:spPr>
          <a:xfrm>
            <a:off x="736575" y="1334252"/>
            <a:ext cx="7688500" cy="27142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458" name="Google Shape;458;p7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en"/>
              <a:t>Los atributos de calidad como mantenibilidad, </a:t>
            </a:r>
            <a:r>
              <a:rPr b="1" lang="en"/>
              <a:t>fiabilidad</a:t>
            </a:r>
            <a:r>
              <a:rPr b="1" lang="en"/>
              <a:t>, portabilidad y usabilidad son atributos </a:t>
            </a:r>
            <a:r>
              <a:rPr b="1" lang="en"/>
              <a:t>externos</a:t>
            </a:r>
            <a:r>
              <a:rPr b="1" lang="en"/>
              <a:t> que pueden ver los usuarios y desarrolladores ¿como los medimos?.</a:t>
            </a:r>
            <a:endParaRPr b="1"/>
          </a:p>
        </p:txBody>
      </p:sp>
      <p:pic>
        <p:nvPicPr>
          <p:cNvPr id="459" name="Google Shape;459;p72"/>
          <p:cNvPicPr preferRelativeResize="0"/>
          <p:nvPr/>
        </p:nvPicPr>
        <p:blipFill>
          <a:blip r:embed="rId3">
            <a:alphaModFix/>
          </a:blip>
          <a:stretch>
            <a:fillRect/>
          </a:stretch>
        </p:blipFill>
        <p:spPr>
          <a:xfrm>
            <a:off x="2557775" y="2361125"/>
            <a:ext cx="4183675" cy="24062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465" name="Google Shape;465;p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Para que la medida de un atributo interno se un indicador </a:t>
            </a:r>
            <a:r>
              <a:rPr b="1" lang="en"/>
              <a:t>útil</a:t>
            </a:r>
            <a:r>
              <a:rPr b="1" lang="en"/>
              <a:t> de una </a:t>
            </a:r>
            <a:r>
              <a:rPr b="1" lang="en"/>
              <a:t>característica</a:t>
            </a:r>
            <a:r>
              <a:rPr b="1" lang="en"/>
              <a:t> </a:t>
            </a:r>
            <a:r>
              <a:rPr b="1" lang="en"/>
              <a:t>externa</a:t>
            </a:r>
            <a:r>
              <a:rPr b="1" lang="en"/>
              <a:t> se deben cumplir tres condiciones.</a:t>
            </a:r>
            <a:endParaRPr b="1"/>
          </a:p>
          <a:p>
            <a:pPr indent="-342900" lvl="0" marL="457200" rtl="0" algn="l">
              <a:spcBef>
                <a:spcPts val="1600"/>
              </a:spcBef>
              <a:spcAft>
                <a:spcPts val="0"/>
              </a:spcAft>
              <a:buSzPts val="1800"/>
              <a:buAutoNum type="arabicPeriod"/>
            </a:pPr>
            <a:r>
              <a:rPr lang="en"/>
              <a:t>Atributo interno medido de manera precisa</a:t>
            </a:r>
            <a:endParaRPr/>
          </a:p>
          <a:p>
            <a:pPr indent="-342900" lvl="0" marL="457200" rtl="0" algn="l">
              <a:spcBef>
                <a:spcPts val="0"/>
              </a:spcBef>
              <a:spcAft>
                <a:spcPts val="0"/>
              </a:spcAft>
              <a:buSzPts val="1800"/>
              <a:buAutoNum type="arabicPeriod"/>
            </a:pPr>
            <a:r>
              <a:rPr lang="en"/>
              <a:t>Debe existir una relación entre lo que se puede medir y el comportamiento </a:t>
            </a:r>
            <a:r>
              <a:rPr lang="en"/>
              <a:t>externo</a:t>
            </a:r>
            <a:endParaRPr/>
          </a:p>
          <a:p>
            <a:pPr indent="-342900" lvl="0" marL="457200" rtl="0" algn="l">
              <a:spcBef>
                <a:spcPts val="0"/>
              </a:spcBef>
              <a:spcAft>
                <a:spcPts val="0"/>
              </a:spcAft>
              <a:buSzPts val="1800"/>
              <a:buAutoNum type="arabicPeriod"/>
            </a:pPr>
            <a:r>
              <a:rPr lang="en"/>
              <a:t>La relación se comprende y se puede expresar en un modelo</a:t>
            </a:r>
            <a:endParaRPr/>
          </a:p>
        </p:txBody>
      </p:sp>
      <p:pic>
        <p:nvPicPr>
          <p:cNvPr id="466" name="Google Shape;466;p73"/>
          <p:cNvPicPr preferRelativeResize="0"/>
          <p:nvPr/>
        </p:nvPicPr>
        <p:blipFill>
          <a:blip r:embed="rId3">
            <a:alphaModFix/>
          </a:blip>
          <a:stretch>
            <a:fillRect/>
          </a:stretch>
        </p:blipFill>
        <p:spPr>
          <a:xfrm>
            <a:off x="7148050" y="3595950"/>
            <a:ext cx="1684251" cy="13075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472" name="Google Shape;472;p7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El proceso de medición </a:t>
            </a:r>
            <a:endParaRPr b="1"/>
          </a:p>
        </p:txBody>
      </p:sp>
      <p:pic>
        <p:nvPicPr>
          <p:cNvPr id="473" name="Google Shape;473;p74"/>
          <p:cNvPicPr preferRelativeResize="0"/>
          <p:nvPr/>
        </p:nvPicPr>
        <p:blipFill>
          <a:blip r:embed="rId3">
            <a:alphaModFix/>
          </a:blip>
          <a:stretch>
            <a:fillRect/>
          </a:stretch>
        </p:blipFill>
        <p:spPr>
          <a:xfrm>
            <a:off x="1204300" y="2010750"/>
            <a:ext cx="6735399" cy="2558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479" name="Google Shape;479;p7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Métricas</a:t>
            </a:r>
            <a:r>
              <a:rPr b="1" lang="en"/>
              <a:t> de producto, estas se dividen en </a:t>
            </a:r>
            <a:endParaRPr b="1"/>
          </a:p>
          <a:p>
            <a:pPr indent="-342900" lvl="0" marL="457200" rtl="0" algn="l">
              <a:spcBef>
                <a:spcPts val="1600"/>
              </a:spcBef>
              <a:spcAft>
                <a:spcPts val="0"/>
              </a:spcAft>
              <a:buSzPts val="1800"/>
              <a:buChar char="●"/>
            </a:pPr>
            <a:r>
              <a:rPr b="1" lang="en"/>
              <a:t>Metricas dinamicas</a:t>
            </a:r>
            <a:endParaRPr b="1"/>
          </a:p>
          <a:p>
            <a:pPr indent="0" lvl="0" marL="457200" rtl="0" algn="l">
              <a:spcBef>
                <a:spcPts val="1600"/>
              </a:spcBef>
              <a:spcAft>
                <a:spcPts val="0"/>
              </a:spcAft>
              <a:buNone/>
            </a:pPr>
            <a:r>
              <a:rPr lang="en"/>
              <a:t>Estas </a:t>
            </a:r>
            <a:r>
              <a:rPr lang="en"/>
              <a:t>métricas</a:t>
            </a:r>
            <a:r>
              <a:rPr lang="en"/>
              <a:t> son recogidas y hechas por un programa en ejecución</a:t>
            </a:r>
            <a:endParaRPr/>
          </a:p>
          <a:p>
            <a:pPr indent="-342900" lvl="0" marL="457200" rtl="0" algn="l">
              <a:spcBef>
                <a:spcPts val="1600"/>
              </a:spcBef>
              <a:spcAft>
                <a:spcPts val="0"/>
              </a:spcAft>
              <a:buSzPts val="1800"/>
              <a:buChar char="●"/>
            </a:pPr>
            <a:r>
              <a:rPr b="1" lang="en"/>
              <a:t>Metricas estaticas</a:t>
            </a:r>
            <a:endParaRPr b="1"/>
          </a:p>
          <a:p>
            <a:pPr indent="0" lvl="0" marL="457200" rtl="0" algn="l">
              <a:spcBef>
                <a:spcPts val="1600"/>
              </a:spcBef>
              <a:spcAft>
                <a:spcPts val="1600"/>
              </a:spcAft>
              <a:buNone/>
            </a:pPr>
            <a:r>
              <a:rPr lang="en"/>
              <a:t>Son recogidas por las mediciones hechas en el diseño,			, programa o documentación</a:t>
            </a:r>
            <a:endParaRPr/>
          </a:p>
        </p:txBody>
      </p:sp>
      <p:pic>
        <p:nvPicPr>
          <p:cNvPr id="480" name="Google Shape;480;p75"/>
          <p:cNvPicPr preferRelativeResize="0"/>
          <p:nvPr/>
        </p:nvPicPr>
        <p:blipFill>
          <a:blip r:embed="rId3">
            <a:alphaModFix/>
          </a:blip>
          <a:stretch>
            <a:fillRect/>
          </a:stretch>
        </p:blipFill>
        <p:spPr>
          <a:xfrm>
            <a:off x="7148050" y="3595950"/>
            <a:ext cx="1684251" cy="13075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486" name="Google Shape;486;p7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genericas (estaticas)	</a:t>
            </a:r>
            <a:endParaRPr b="1"/>
          </a:p>
          <a:p>
            <a:pPr indent="-342900" lvl="0" marL="457200" rtl="0" algn="l">
              <a:spcBef>
                <a:spcPts val="1600"/>
              </a:spcBef>
              <a:spcAft>
                <a:spcPts val="0"/>
              </a:spcAft>
              <a:buSzPts val="1800"/>
              <a:buChar char="●"/>
            </a:pPr>
            <a:r>
              <a:rPr b="1" lang="en">
                <a:highlight>
                  <a:srgbClr val="FFFF00"/>
                </a:highlight>
              </a:rPr>
              <a:t>Fan-in/Fan-out</a:t>
            </a:r>
            <a:endParaRPr b="1">
              <a:highlight>
                <a:srgbClr val="FFFF00"/>
              </a:highlight>
            </a:endParaRPr>
          </a:p>
          <a:p>
            <a:pPr indent="-342900" lvl="0" marL="457200" rtl="0" algn="l">
              <a:spcBef>
                <a:spcPts val="0"/>
              </a:spcBef>
              <a:spcAft>
                <a:spcPts val="0"/>
              </a:spcAft>
              <a:buSzPts val="1800"/>
              <a:buChar char="●"/>
            </a:pPr>
            <a:r>
              <a:rPr b="1" lang="en"/>
              <a:t>Longitud de codigo</a:t>
            </a:r>
            <a:endParaRPr b="1"/>
          </a:p>
          <a:p>
            <a:pPr indent="-342900" lvl="0" marL="457200" rtl="0" algn="l">
              <a:spcBef>
                <a:spcPts val="0"/>
              </a:spcBef>
              <a:spcAft>
                <a:spcPts val="0"/>
              </a:spcAft>
              <a:buSzPts val="1800"/>
              <a:buChar char="●"/>
            </a:pPr>
            <a:r>
              <a:rPr b="1" lang="en"/>
              <a:t>Complejidad </a:t>
            </a:r>
            <a:r>
              <a:rPr b="1" lang="en"/>
              <a:t>ciclomática</a:t>
            </a:r>
            <a:endParaRPr b="1"/>
          </a:p>
          <a:p>
            <a:pPr indent="-342900" lvl="0" marL="457200" rtl="0" algn="l">
              <a:spcBef>
                <a:spcPts val="0"/>
              </a:spcBef>
              <a:spcAft>
                <a:spcPts val="0"/>
              </a:spcAft>
              <a:buSzPts val="1800"/>
              <a:buChar char="●"/>
            </a:pPr>
            <a:r>
              <a:rPr b="1" lang="en"/>
              <a:t>Longitud de los identificadores</a:t>
            </a:r>
            <a:endParaRPr b="1"/>
          </a:p>
          <a:p>
            <a:pPr indent="-342900" lvl="0" marL="457200" rtl="0" algn="l">
              <a:spcBef>
                <a:spcPts val="0"/>
              </a:spcBef>
              <a:spcAft>
                <a:spcPts val="0"/>
              </a:spcAft>
              <a:buSzPts val="1800"/>
              <a:buChar char="●"/>
            </a:pPr>
            <a:r>
              <a:rPr b="1" lang="en"/>
              <a:t>Profundidad del anidamiento de las condicionales</a:t>
            </a:r>
            <a:endParaRPr b="1"/>
          </a:p>
          <a:p>
            <a:pPr indent="-342900" lvl="0" marL="457200" rtl="0" algn="l">
              <a:spcBef>
                <a:spcPts val="0"/>
              </a:spcBef>
              <a:spcAft>
                <a:spcPts val="0"/>
              </a:spcAft>
              <a:buSzPts val="1800"/>
              <a:buChar char="●"/>
            </a:pPr>
            <a:r>
              <a:rPr b="1" lang="en"/>
              <a:t>Indice de Fog</a:t>
            </a:r>
            <a:endParaRPr b="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492" name="Google Shape;492;p7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genericas (estaticas)	</a:t>
            </a:r>
            <a:endParaRPr b="1"/>
          </a:p>
          <a:p>
            <a:pPr indent="-342900" lvl="0" marL="457200" rtl="0" algn="l">
              <a:spcBef>
                <a:spcPts val="1600"/>
              </a:spcBef>
              <a:spcAft>
                <a:spcPts val="0"/>
              </a:spcAft>
              <a:buSzPts val="1800"/>
              <a:buChar char="●"/>
            </a:pPr>
            <a:r>
              <a:rPr b="1" lang="en"/>
              <a:t>Fan-in/Fan-out</a:t>
            </a:r>
            <a:endParaRPr b="1"/>
          </a:p>
          <a:p>
            <a:pPr indent="-342900" lvl="0" marL="457200" rtl="0" algn="l">
              <a:spcBef>
                <a:spcPts val="0"/>
              </a:spcBef>
              <a:spcAft>
                <a:spcPts val="0"/>
              </a:spcAft>
              <a:buSzPts val="1800"/>
              <a:buChar char="●"/>
            </a:pPr>
            <a:r>
              <a:rPr b="1" lang="en">
                <a:highlight>
                  <a:srgbClr val="FFFF00"/>
                </a:highlight>
              </a:rPr>
              <a:t>Longitud de codigo</a:t>
            </a:r>
            <a:endParaRPr b="1">
              <a:highlight>
                <a:srgbClr val="FFFF00"/>
              </a:highlight>
            </a:endParaRPr>
          </a:p>
          <a:p>
            <a:pPr indent="-342900" lvl="0" marL="457200" rtl="0" algn="l">
              <a:spcBef>
                <a:spcPts val="0"/>
              </a:spcBef>
              <a:spcAft>
                <a:spcPts val="0"/>
              </a:spcAft>
              <a:buSzPts val="1800"/>
              <a:buChar char="●"/>
            </a:pPr>
            <a:r>
              <a:rPr b="1" lang="en"/>
              <a:t>Complejidad ciclomática</a:t>
            </a:r>
            <a:endParaRPr b="1"/>
          </a:p>
          <a:p>
            <a:pPr indent="-342900" lvl="0" marL="457200" rtl="0" algn="l">
              <a:spcBef>
                <a:spcPts val="0"/>
              </a:spcBef>
              <a:spcAft>
                <a:spcPts val="0"/>
              </a:spcAft>
              <a:buSzPts val="1800"/>
              <a:buChar char="●"/>
            </a:pPr>
            <a:r>
              <a:rPr b="1" lang="en"/>
              <a:t>Longitud de los identificadores</a:t>
            </a:r>
            <a:endParaRPr b="1"/>
          </a:p>
          <a:p>
            <a:pPr indent="-342900" lvl="0" marL="457200" rtl="0" algn="l">
              <a:spcBef>
                <a:spcPts val="0"/>
              </a:spcBef>
              <a:spcAft>
                <a:spcPts val="0"/>
              </a:spcAft>
              <a:buSzPts val="1800"/>
              <a:buChar char="●"/>
            </a:pPr>
            <a:r>
              <a:rPr b="1" lang="en"/>
              <a:t>Profundidad del anidamiento de las condicionales</a:t>
            </a:r>
            <a:endParaRPr b="1"/>
          </a:p>
          <a:p>
            <a:pPr indent="-342900" lvl="0" marL="457200" rtl="0" algn="l">
              <a:spcBef>
                <a:spcPts val="0"/>
              </a:spcBef>
              <a:spcAft>
                <a:spcPts val="0"/>
              </a:spcAft>
              <a:buSzPts val="1800"/>
              <a:buChar char="●"/>
            </a:pPr>
            <a:r>
              <a:rPr b="1" lang="en"/>
              <a:t>Indice de Fog</a:t>
            </a:r>
            <a:endParaRPr b="1"/>
          </a:p>
        </p:txBody>
      </p:sp>
      <p:pic>
        <p:nvPicPr>
          <p:cNvPr id="493" name="Google Shape;493;p77"/>
          <p:cNvPicPr preferRelativeResize="0"/>
          <p:nvPr/>
        </p:nvPicPr>
        <p:blipFill>
          <a:blip r:embed="rId3">
            <a:alphaModFix/>
          </a:blip>
          <a:stretch>
            <a:fillRect/>
          </a:stretch>
        </p:blipFill>
        <p:spPr>
          <a:xfrm>
            <a:off x="5374950" y="1266333"/>
            <a:ext cx="3114874" cy="13796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499" name="Google Shape;499;p7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genericas (estaticas)	</a:t>
            </a:r>
            <a:endParaRPr b="1"/>
          </a:p>
          <a:p>
            <a:pPr indent="-342900" lvl="0" marL="457200" rtl="0" algn="l">
              <a:spcBef>
                <a:spcPts val="1600"/>
              </a:spcBef>
              <a:spcAft>
                <a:spcPts val="0"/>
              </a:spcAft>
              <a:buSzPts val="1800"/>
              <a:buChar char="●"/>
            </a:pPr>
            <a:r>
              <a:rPr b="1" lang="en"/>
              <a:t>Fan-in/Fan-out</a:t>
            </a:r>
            <a:endParaRPr b="1"/>
          </a:p>
          <a:p>
            <a:pPr indent="-342900" lvl="0" marL="457200" rtl="0" algn="l">
              <a:spcBef>
                <a:spcPts val="0"/>
              </a:spcBef>
              <a:spcAft>
                <a:spcPts val="0"/>
              </a:spcAft>
              <a:buSzPts val="1800"/>
              <a:buChar char="●"/>
            </a:pPr>
            <a:r>
              <a:rPr b="1" lang="en"/>
              <a:t>Longitud de codigo</a:t>
            </a:r>
            <a:endParaRPr b="1"/>
          </a:p>
          <a:p>
            <a:pPr indent="-342900" lvl="0" marL="457200" rtl="0" algn="l">
              <a:spcBef>
                <a:spcPts val="0"/>
              </a:spcBef>
              <a:spcAft>
                <a:spcPts val="0"/>
              </a:spcAft>
              <a:buSzPts val="1800"/>
              <a:buChar char="●"/>
            </a:pPr>
            <a:r>
              <a:rPr b="1" lang="en">
                <a:highlight>
                  <a:srgbClr val="FFFF00"/>
                </a:highlight>
              </a:rPr>
              <a:t>Complejidad ciclomática</a:t>
            </a:r>
            <a:endParaRPr b="1">
              <a:highlight>
                <a:srgbClr val="FFFF00"/>
              </a:highlight>
            </a:endParaRPr>
          </a:p>
          <a:p>
            <a:pPr indent="-342900" lvl="0" marL="457200" rtl="0" algn="l">
              <a:spcBef>
                <a:spcPts val="0"/>
              </a:spcBef>
              <a:spcAft>
                <a:spcPts val="0"/>
              </a:spcAft>
              <a:buSzPts val="1800"/>
              <a:buChar char="●"/>
            </a:pPr>
            <a:r>
              <a:rPr b="1" lang="en"/>
              <a:t>Longitud de los identificadores</a:t>
            </a:r>
            <a:endParaRPr b="1"/>
          </a:p>
          <a:p>
            <a:pPr indent="-342900" lvl="0" marL="457200" rtl="0" algn="l">
              <a:spcBef>
                <a:spcPts val="0"/>
              </a:spcBef>
              <a:spcAft>
                <a:spcPts val="0"/>
              </a:spcAft>
              <a:buSzPts val="1800"/>
              <a:buChar char="●"/>
            </a:pPr>
            <a:r>
              <a:rPr b="1" lang="en"/>
              <a:t>Profundidad </a:t>
            </a:r>
            <a:r>
              <a:rPr b="1" lang="en"/>
              <a:t>de</a:t>
            </a:r>
            <a:r>
              <a:rPr b="1" lang="en"/>
              <a:t> anidamiento </a:t>
            </a:r>
            <a:endParaRPr b="1"/>
          </a:p>
          <a:p>
            <a:pPr indent="-342900" lvl="0" marL="457200" rtl="0" algn="l">
              <a:spcBef>
                <a:spcPts val="0"/>
              </a:spcBef>
              <a:spcAft>
                <a:spcPts val="0"/>
              </a:spcAft>
              <a:buSzPts val="1800"/>
              <a:buChar char="●"/>
            </a:pPr>
            <a:r>
              <a:rPr b="1" lang="en"/>
              <a:t>Indice de Fog</a:t>
            </a:r>
            <a:endParaRPr b="1"/>
          </a:p>
        </p:txBody>
      </p:sp>
      <p:pic>
        <p:nvPicPr>
          <p:cNvPr id="500" name="Google Shape;500;p78"/>
          <p:cNvPicPr preferRelativeResize="0"/>
          <p:nvPr/>
        </p:nvPicPr>
        <p:blipFill>
          <a:blip r:embed="rId3">
            <a:alphaModFix/>
          </a:blip>
          <a:stretch>
            <a:fillRect/>
          </a:stretch>
        </p:blipFill>
        <p:spPr>
          <a:xfrm>
            <a:off x="5177375" y="1152418"/>
            <a:ext cx="3136500" cy="2151900"/>
          </a:xfrm>
          <a:prstGeom prst="rect">
            <a:avLst/>
          </a:prstGeom>
          <a:noFill/>
          <a:ln>
            <a:noFill/>
          </a:ln>
        </p:spPr>
      </p:pic>
      <p:pic>
        <p:nvPicPr>
          <p:cNvPr id="501" name="Google Shape;501;p78"/>
          <p:cNvPicPr preferRelativeResize="0"/>
          <p:nvPr/>
        </p:nvPicPr>
        <p:blipFill>
          <a:blip r:embed="rId4">
            <a:alphaModFix/>
          </a:blip>
          <a:stretch>
            <a:fillRect/>
          </a:stretch>
        </p:blipFill>
        <p:spPr>
          <a:xfrm>
            <a:off x="4846525" y="3861618"/>
            <a:ext cx="1758508" cy="707400"/>
          </a:xfrm>
          <a:prstGeom prst="rect">
            <a:avLst/>
          </a:prstGeom>
          <a:noFill/>
          <a:ln>
            <a:noFill/>
          </a:ln>
        </p:spPr>
      </p:pic>
      <p:pic>
        <p:nvPicPr>
          <p:cNvPr id="502" name="Google Shape;502;p78"/>
          <p:cNvPicPr preferRelativeResize="0"/>
          <p:nvPr/>
        </p:nvPicPr>
        <p:blipFill>
          <a:blip r:embed="rId5">
            <a:alphaModFix/>
          </a:blip>
          <a:stretch>
            <a:fillRect/>
          </a:stretch>
        </p:blipFill>
        <p:spPr>
          <a:xfrm>
            <a:off x="6917207" y="3861625"/>
            <a:ext cx="1832592" cy="707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508" name="Google Shape;508;p7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genericas (estaticas)	</a:t>
            </a:r>
            <a:endParaRPr b="1"/>
          </a:p>
          <a:p>
            <a:pPr indent="-342900" lvl="0" marL="457200" rtl="0" algn="l">
              <a:spcBef>
                <a:spcPts val="1600"/>
              </a:spcBef>
              <a:spcAft>
                <a:spcPts val="0"/>
              </a:spcAft>
              <a:buSzPts val="1800"/>
              <a:buChar char="●"/>
            </a:pPr>
            <a:r>
              <a:rPr b="1" lang="en"/>
              <a:t>Fan-in/Fan-out</a:t>
            </a:r>
            <a:endParaRPr b="1"/>
          </a:p>
          <a:p>
            <a:pPr indent="-342900" lvl="0" marL="457200" rtl="0" algn="l">
              <a:spcBef>
                <a:spcPts val="0"/>
              </a:spcBef>
              <a:spcAft>
                <a:spcPts val="0"/>
              </a:spcAft>
              <a:buSzPts val="1800"/>
              <a:buChar char="●"/>
            </a:pPr>
            <a:r>
              <a:rPr b="1" lang="en"/>
              <a:t>Longitud de codigo</a:t>
            </a:r>
            <a:endParaRPr b="1"/>
          </a:p>
          <a:p>
            <a:pPr indent="-342900" lvl="0" marL="457200" rtl="0" algn="l">
              <a:spcBef>
                <a:spcPts val="0"/>
              </a:spcBef>
              <a:spcAft>
                <a:spcPts val="0"/>
              </a:spcAft>
              <a:buSzPts val="1800"/>
              <a:buChar char="●"/>
            </a:pPr>
            <a:r>
              <a:rPr b="1" lang="en"/>
              <a:t>Complejidad ciclomática</a:t>
            </a:r>
            <a:endParaRPr b="1"/>
          </a:p>
          <a:p>
            <a:pPr indent="-342900" lvl="0" marL="457200" rtl="0" algn="l">
              <a:spcBef>
                <a:spcPts val="0"/>
              </a:spcBef>
              <a:spcAft>
                <a:spcPts val="0"/>
              </a:spcAft>
              <a:buSzPts val="1800"/>
              <a:buChar char="●"/>
            </a:pPr>
            <a:r>
              <a:rPr b="1" lang="en">
                <a:highlight>
                  <a:srgbClr val="FFFF00"/>
                </a:highlight>
              </a:rPr>
              <a:t>Longitud de los identificadores</a:t>
            </a:r>
            <a:endParaRPr b="1">
              <a:highlight>
                <a:srgbClr val="FFFF00"/>
              </a:highlight>
            </a:endParaRPr>
          </a:p>
          <a:p>
            <a:pPr indent="-342900" lvl="0" marL="457200" rtl="0" algn="l">
              <a:spcBef>
                <a:spcPts val="0"/>
              </a:spcBef>
              <a:spcAft>
                <a:spcPts val="0"/>
              </a:spcAft>
              <a:buSzPts val="1800"/>
              <a:buChar char="●"/>
            </a:pPr>
            <a:r>
              <a:rPr b="1" lang="en"/>
              <a:t>Profundidad del anidamiento de las condicionales</a:t>
            </a:r>
            <a:endParaRPr b="1"/>
          </a:p>
          <a:p>
            <a:pPr indent="-342900" lvl="0" marL="457200" rtl="0" algn="l">
              <a:spcBef>
                <a:spcPts val="0"/>
              </a:spcBef>
              <a:spcAft>
                <a:spcPts val="0"/>
              </a:spcAft>
              <a:buSzPts val="1800"/>
              <a:buChar char="●"/>
            </a:pPr>
            <a:r>
              <a:rPr b="1" lang="en"/>
              <a:t>Indice de Fog</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514" name="Google Shape;514;p8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genericas (estaticas)	</a:t>
            </a:r>
            <a:endParaRPr b="1"/>
          </a:p>
          <a:p>
            <a:pPr indent="-342900" lvl="0" marL="457200" rtl="0" algn="l">
              <a:spcBef>
                <a:spcPts val="1600"/>
              </a:spcBef>
              <a:spcAft>
                <a:spcPts val="0"/>
              </a:spcAft>
              <a:buSzPts val="1800"/>
              <a:buChar char="●"/>
            </a:pPr>
            <a:r>
              <a:rPr b="1" lang="en"/>
              <a:t>Fan-in/Fan-out</a:t>
            </a:r>
            <a:endParaRPr b="1"/>
          </a:p>
          <a:p>
            <a:pPr indent="-342900" lvl="0" marL="457200" rtl="0" algn="l">
              <a:spcBef>
                <a:spcPts val="0"/>
              </a:spcBef>
              <a:spcAft>
                <a:spcPts val="0"/>
              </a:spcAft>
              <a:buSzPts val="1800"/>
              <a:buChar char="●"/>
            </a:pPr>
            <a:r>
              <a:rPr b="1" lang="en"/>
              <a:t>Longitud de codigo</a:t>
            </a:r>
            <a:endParaRPr b="1"/>
          </a:p>
          <a:p>
            <a:pPr indent="-342900" lvl="0" marL="457200" rtl="0" algn="l">
              <a:spcBef>
                <a:spcPts val="0"/>
              </a:spcBef>
              <a:spcAft>
                <a:spcPts val="0"/>
              </a:spcAft>
              <a:buSzPts val="1800"/>
              <a:buChar char="●"/>
            </a:pPr>
            <a:r>
              <a:rPr b="1" lang="en"/>
              <a:t>Complejidad ciclomática</a:t>
            </a:r>
            <a:endParaRPr b="1"/>
          </a:p>
          <a:p>
            <a:pPr indent="-342900" lvl="0" marL="457200" rtl="0" algn="l">
              <a:spcBef>
                <a:spcPts val="0"/>
              </a:spcBef>
              <a:spcAft>
                <a:spcPts val="0"/>
              </a:spcAft>
              <a:buSzPts val="1800"/>
              <a:buChar char="●"/>
            </a:pPr>
            <a:r>
              <a:rPr b="1" lang="en"/>
              <a:t>Longitud de los identificadores</a:t>
            </a:r>
            <a:endParaRPr b="1"/>
          </a:p>
          <a:p>
            <a:pPr indent="-342900" lvl="0" marL="457200" rtl="0" algn="l">
              <a:spcBef>
                <a:spcPts val="0"/>
              </a:spcBef>
              <a:spcAft>
                <a:spcPts val="0"/>
              </a:spcAft>
              <a:buSzPts val="1800"/>
              <a:buChar char="●"/>
            </a:pPr>
            <a:r>
              <a:rPr b="1" lang="en">
                <a:highlight>
                  <a:srgbClr val="FFFF00"/>
                </a:highlight>
              </a:rPr>
              <a:t>Profundidad del anidamiento de las condicionales</a:t>
            </a:r>
            <a:endParaRPr b="1">
              <a:highlight>
                <a:srgbClr val="FFFF00"/>
              </a:highlight>
            </a:endParaRPr>
          </a:p>
          <a:p>
            <a:pPr indent="-342900" lvl="0" marL="457200" rtl="0" algn="l">
              <a:spcBef>
                <a:spcPts val="0"/>
              </a:spcBef>
              <a:spcAft>
                <a:spcPts val="0"/>
              </a:spcAft>
              <a:buSzPts val="1800"/>
              <a:buChar char="●"/>
            </a:pPr>
            <a:r>
              <a:rPr b="1" lang="en"/>
              <a:t>Indice de Fog</a:t>
            </a:r>
            <a:endParaRPr b="1"/>
          </a:p>
        </p:txBody>
      </p:sp>
      <p:pic>
        <p:nvPicPr>
          <p:cNvPr id="515" name="Google Shape;515;p80"/>
          <p:cNvPicPr preferRelativeResize="0"/>
          <p:nvPr/>
        </p:nvPicPr>
        <p:blipFill>
          <a:blip r:embed="rId3">
            <a:alphaModFix/>
          </a:blip>
          <a:stretch>
            <a:fillRect/>
          </a:stretch>
        </p:blipFill>
        <p:spPr>
          <a:xfrm>
            <a:off x="5415150" y="1266325"/>
            <a:ext cx="2413950" cy="1799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521" name="Google Shape;521;p8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genericas (estaticas)	</a:t>
            </a:r>
            <a:endParaRPr b="1"/>
          </a:p>
          <a:p>
            <a:pPr indent="-342900" lvl="0" marL="457200" rtl="0" algn="l">
              <a:spcBef>
                <a:spcPts val="1600"/>
              </a:spcBef>
              <a:spcAft>
                <a:spcPts val="0"/>
              </a:spcAft>
              <a:buSzPts val="1800"/>
              <a:buChar char="●"/>
            </a:pPr>
            <a:r>
              <a:rPr b="1" lang="en"/>
              <a:t>Fan-in/Fan-out</a:t>
            </a:r>
            <a:endParaRPr b="1"/>
          </a:p>
          <a:p>
            <a:pPr indent="-342900" lvl="0" marL="457200" rtl="0" algn="l">
              <a:spcBef>
                <a:spcPts val="0"/>
              </a:spcBef>
              <a:spcAft>
                <a:spcPts val="0"/>
              </a:spcAft>
              <a:buSzPts val="1800"/>
              <a:buChar char="●"/>
            </a:pPr>
            <a:r>
              <a:rPr b="1" lang="en"/>
              <a:t>Longitud de codigo</a:t>
            </a:r>
            <a:endParaRPr b="1"/>
          </a:p>
          <a:p>
            <a:pPr indent="-342900" lvl="0" marL="457200" rtl="0" algn="l">
              <a:spcBef>
                <a:spcPts val="0"/>
              </a:spcBef>
              <a:spcAft>
                <a:spcPts val="0"/>
              </a:spcAft>
              <a:buSzPts val="1800"/>
              <a:buChar char="●"/>
            </a:pPr>
            <a:r>
              <a:rPr b="1" lang="en"/>
              <a:t>Complejidad ciclomática</a:t>
            </a:r>
            <a:endParaRPr b="1"/>
          </a:p>
          <a:p>
            <a:pPr indent="-342900" lvl="0" marL="457200" rtl="0" algn="l">
              <a:spcBef>
                <a:spcPts val="0"/>
              </a:spcBef>
              <a:spcAft>
                <a:spcPts val="0"/>
              </a:spcAft>
              <a:buSzPts val="1800"/>
              <a:buChar char="●"/>
            </a:pPr>
            <a:r>
              <a:rPr b="1" lang="en"/>
              <a:t>Longitud de los identificadores</a:t>
            </a:r>
            <a:endParaRPr b="1"/>
          </a:p>
          <a:p>
            <a:pPr indent="-342900" lvl="0" marL="457200" rtl="0" algn="l">
              <a:spcBef>
                <a:spcPts val="0"/>
              </a:spcBef>
              <a:spcAft>
                <a:spcPts val="0"/>
              </a:spcAft>
              <a:buSzPts val="1800"/>
              <a:buChar char="●"/>
            </a:pPr>
            <a:r>
              <a:rPr b="1" lang="en"/>
              <a:t>Profundidad del anidamiento de las condicionales</a:t>
            </a:r>
            <a:endParaRPr b="1"/>
          </a:p>
          <a:p>
            <a:pPr indent="-342900" lvl="0" marL="457200" rtl="0" algn="l">
              <a:spcBef>
                <a:spcPts val="0"/>
              </a:spcBef>
              <a:spcAft>
                <a:spcPts val="0"/>
              </a:spcAft>
              <a:buSzPts val="1800"/>
              <a:buChar char="●"/>
            </a:pPr>
            <a:r>
              <a:rPr b="1" lang="en">
                <a:highlight>
                  <a:srgbClr val="FFFF00"/>
                </a:highlight>
              </a:rPr>
              <a:t>Indice de Fog</a:t>
            </a:r>
            <a:endParaRPr b="1">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1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a:solidFill>
                  <a:srgbClr val="0000FF"/>
                </a:solidFill>
              </a:rPr>
              <a:t>Sistema automatizado de </a:t>
            </a:r>
            <a:r>
              <a:rPr lang="en">
                <a:solidFill>
                  <a:srgbClr val="0000FF"/>
                </a:solidFill>
              </a:rPr>
              <a:t>producción</a:t>
            </a:r>
            <a:r>
              <a:rPr lang="en">
                <a:solidFill>
                  <a:srgbClr val="0000FF"/>
                </a:solidFill>
              </a:rPr>
              <a:t> el proceso es para configurar y operar la maquinaria para le proceso</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Si la maquinaria es operada correctamente la calidad del producto </a:t>
            </a:r>
            <a:r>
              <a:rPr lang="en">
                <a:solidFill>
                  <a:srgbClr val="0000FF"/>
                </a:solidFill>
              </a:rPr>
              <a:t>continua</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Se mide la calidad y se cambia </a:t>
            </a:r>
            <a:r>
              <a:rPr lang="en">
                <a:solidFill>
                  <a:srgbClr val="0000FF"/>
                </a:solidFill>
              </a:rPr>
              <a:t>el</a:t>
            </a:r>
            <a:r>
              <a:rPr lang="en">
                <a:solidFill>
                  <a:srgbClr val="0000FF"/>
                </a:solidFill>
              </a:rPr>
              <a:t> proceso hasta conseguir el nivel de calidad deseado </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El desarrollo del software es un proceso creativo donde la experiencia y </a:t>
            </a:r>
            <a:r>
              <a:rPr lang="en">
                <a:solidFill>
                  <a:srgbClr val="0000FF"/>
                </a:solidFill>
              </a:rPr>
              <a:t>habilidades</a:t>
            </a:r>
            <a:r>
              <a:rPr lang="en">
                <a:solidFill>
                  <a:srgbClr val="0000FF"/>
                </a:solidFill>
              </a:rPr>
              <a:t> son </a:t>
            </a:r>
            <a:r>
              <a:rPr lang="en">
                <a:solidFill>
                  <a:srgbClr val="0000FF"/>
                </a:solidFill>
              </a:rPr>
              <a:t>importantes</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La calidad </a:t>
            </a:r>
            <a:r>
              <a:rPr lang="en">
                <a:solidFill>
                  <a:srgbClr val="0000FF"/>
                </a:solidFill>
              </a:rPr>
              <a:t>está</a:t>
            </a:r>
            <a:r>
              <a:rPr lang="en">
                <a:solidFill>
                  <a:srgbClr val="0000FF"/>
                </a:solidFill>
              </a:rPr>
              <a:t> afectada por </a:t>
            </a:r>
            <a:r>
              <a:rPr lang="en">
                <a:solidFill>
                  <a:srgbClr val="0000FF"/>
                </a:solidFill>
              </a:rPr>
              <a:t>factores</a:t>
            </a:r>
            <a:r>
              <a:rPr lang="en">
                <a:solidFill>
                  <a:srgbClr val="0000FF"/>
                </a:solidFill>
              </a:rPr>
              <a:t> externos como la novedad de una </a:t>
            </a:r>
            <a:r>
              <a:rPr lang="en">
                <a:solidFill>
                  <a:srgbClr val="0000FF"/>
                </a:solidFill>
              </a:rPr>
              <a:t>aplicación</a:t>
            </a:r>
            <a:r>
              <a:rPr lang="en">
                <a:solidFill>
                  <a:srgbClr val="0000FF"/>
                </a:solidFill>
              </a:rPr>
              <a:t> </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El desarrollo del software </a:t>
            </a:r>
            <a:r>
              <a:rPr lang="en">
                <a:solidFill>
                  <a:srgbClr val="0000FF"/>
                </a:solidFill>
              </a:rPr>
              <a:t>está</a:t>
            </a:r>
            <a:r>
              <a:rPr lang="en">
                <a:solidFill>
                  <a:srgbClr val="0000FF"/>
                </a:solidFill>
              </a:rPr>
              <a:t> relacionado entre la calidad del proceso y del producto </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Es </a:t>
            </a:r>
            <a:r>
              <a:rPr lang="en">
                <a:solidFill>
                  <a:srgbClr val="0000FF"/>
                </a:solidFill>
              </a:rPr>
              <a:t>difícil</a:t>
            </a:r>
            <a:r>
              <a:rPr lang="en">
                <a:solidFill>
                  <a:srgbClr val="0000FF"/>
                </a:solidFill>
              </a:rPr>
              <a:t> explicar </a:t>
            </a:r>
            <a:r>
              <a:rPr lang="en">
                <a:solidFill>
                  <a:srgbClr val="0000FF"/>
                </a:solidFill>
              </a:rPr>
              <a:t>cómo</a:t>
            </a:r>
            <a:r>
              <a:rPr lang="en">
                <a:solidFill>
                  <a:srgbClr val="0000FF"/>
                </a:solidFill>
              </a:rPr>
              <a:t> </a:t>
            </a:r>
            <a:r>
              <a:rPr lang="en">
                <a:solidFill>
                  <a:srgbClr val="0000FF"/>
                </a:solidFill>
              </a:rPr>
              <a:t>influyen</a:t>
            </a:r>
            <a:r>
              <a:rPr lang="en">
                <a:solidFill>
                  <a:srgbClr val="0000FF"/>
                </a:solidFill>
              </a:rPr>
              <a:t> las </a:t>
            </a:r>
            <a:r>
              <a:rPr lang="en">
                <a:solidFill>
                  <a:srgbClr val="0000FF"/>
                </a:solidFill>
              </a:rPr>
              <a:t>características</a:t>
            </a:r>
            <a:r>
              <a:rPr lang="en">
                <a:solidFill>
                  <a:srgbClr val="0000FF"/>
                </a:solidFill>
              </a:rPr>
              <a:t> del proceso en cuanto a la mantenibilidad </a:t>
            </a:r>
            <a:endParaRPr>
              <a:solidFill>
                <a:srgbClr val="0000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527" name="Google Shape;527;p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orientadas a objetos (POO)</a:t>
            </a:r>
            <a:endParaRPr b="1"/>
          </a:p>
          <a:p>
            <a:pPr indent="-342900" lvl="0" marL="457200" rtl="0" algn="l">
              <a:spcBef>
                <a:spcPts val="1600"/>
              </a:spcBef>
              <a:spcAft>
                <a:spcPts val="0"/>
              </a:spcAft>
              <a:buSzPts val="1800"/>
              <a:buChar char="●"/>
            </a:pPr>
            <a:r>
              <a:rPr b="1" lang="en">
                <a:highlight>
                  <a:srgbClr val="00FF00"/>
                </a:highlight>
              </a:rPr>
              <a:t>Profundidad del </a:t>
            </a:r>
            <a:r>
              <a:rPr b="1" lang="en">
                <a:highlight>
                  <a:srgbClr val="00FF00"/>
                </a:highlight>
              </a:rPr>
              <a:t>árbol</a:t>
            </a:r>
            <a:r>
              <a:rPr b="1" lang="en">
                <a:highlight>
                  <a:srgbClr val="00FF00"/>
                </a:highlight>
              </a:rPr>
              <a:t> de herencia </a:t>
            </a:r>
            <a:endParaRPr b="1">
              <a:highlight>
                <a:srgbClr val="00FF00"/>
              </a:highlight>
            </a:endParaRPr>
          </a:p>
          <a:p>
            <a:pPr indent="-342900" lvl="0" marL="457200" rtl="0" algn="l">
              <a:spcBef>
                <a:spcPts val="0"/>
              </a:spcBef>
              <a:spcAft>
                <a:spcPts val="0"/>
              </a:spcAft>
              <a:buSzPts val="1800"/>
              <a:buChar char="●"/>
            </a:pPr>
            <a:r>
              <a:rPr b="1" lang="en"/>
              <a:t>Fan-in/Fan-out</a:t>
            </a:r>
            <a:endParaRPr b="1"/>
          </a:p>
          <a:p>
            <a:pPr indent="-342900" lvl="0" marL="457200" rtl="0" algn="l">
              <a:spcBef>
                <a:spcPts val="0"/>
              </a:spcBef>
              <a:spcAft>
                <a:spcPts val="0"/>
              </a:spcAft>
              <a:buSzPts val="1800"/>
              <a:buChar char="●"/>
            </a:pPr>
            <a:r>
              <a:rPr b="1" lang="en"/>
              <a:t>Pesados por clase</a:t>
            </a:r>
            <a:endParaRPr b="1"/>
          </a:p>
          <a:p>
            <a:pPr indent="-342900" lvl="0" marL="457200" rtl="0" algn="l">
              <a:spcBef>
                <a:spcPts val="0"/>
              </a:spcBef>
              <a:spcAft>
                <a:spcPts val="0"/>
              </a:spcAft>
              <a:buSzPts val="1800"/>
              <a:buChar char="●"/>
            </a:pPr>
            <a:r>
              <a:rPr b="1" lang="en"/>
              <a:t>Número de operaciones sobre escritas </a:t>
            </a:r>
            <a:endParaRPr b="1"/>
          </a:p>
        </p:txBody>
      </p:sp>
      <p:pic>
        <p:nvPicPr>
          <p:cNvPr id="528" name="Google Shape;528;p82"/>
          <p:cNvPicPr preferRelativeResize="0"/>
          <p:nvPr/>
        </p:nvPicPr>
        <p:blipFill>
          <a:blip r:embed="rId3">
            <a:alphaModFix/>
          </a:blip>
          <a:stretch>
            <a:fillRect/>
          </a:stretch>
        </p:blipFill>
        <p:spPr>
          <a:xfrm>
            <a:off x="5800274" y="2114938"/>
            <a:ext cx="3032025" cy="1605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534" name="Google Shape;534;p8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orientadas a objetos (POO)</a:t>
            </a:r>
            <a:endParaRPr b="1"/>
          </a:p>
          <a:p>
            <a:pPr indent="-342900" lvl="0" marL="457200" rtl="0" algn="l">
              <a:spcBef>
                <a:spcPts val="1600"/>
              </a:spcBef>
              <a:spcAft>
                <a:spcPts val="0"/>
              </a:spcAft>
              <a:buSzPts val="1800"/>
              <a:buChar char="●"/>
            </a:pPr>
            <a:r>
              <a:rPr b="1" lang="en"/>
              <a:t>Profundidad del árbol de herencia </a:t>
            </a:r>
            <a:endParaRPr b="1"/>
          </a:p>
          <a:p>
            <a:pPr indent="-342900" lvl="0" marL="457200" rtl="0" algn="l">
              <a:spcBef>
                <a:spcPts val="0"/>
              </a:spcBef>
              <a:spcAft>
                <a:spcPts val="0"/>
              </a:spcAft>
              <a:buSzPts val="1800"/>
              <a:buChar char="●"/>
            </a:pPr>
            <a:r>
              <a:rPr b="1" lang="en">
                <a:highlight>
                  <a:srgbClr val="00FF00"/>
                </a:highlight>
              </a:rPr>
              <a:t>Fan-in/Fan-out</a:t>
            </a:r>
            <a:endParaRPr b="1">
              <a:highlight>
                <a:srgbClr val="00FF00"/>
              </a:highlight>
            </a:endParaRPr>
          </a:p>
          <a:p>
            <a:pPr indent="-342900" lvl="0" marL="457200" rtl="0" algn="l">
              <a:spcBef>
                <a:spcPts val="0"/>
              </a:spcBef>
              <a:spcAft>
                <a:spcPts val="0"/>
              </a:spcAft>
              <a:buSzPts val="1800"/>
              <a:buChar char="●"/>
            </a:pPr>
            <a:r>
              <a:rPr b="1" lang="en"/>
              <a:t>Pesados por clase</a:t>
            </a:r>
            <a:endParaRPr b="1"/>
          </a:p>
          <a:p>
            <a:pPr indent="-342900" lvl="0" marL="457200" rtl="0" algn="l">
              <a:spcBef>
                <a:spcPts val="0"/>
              </a:spcBef>
              <a:spcAft>
                <a:spcPts val="0"/>
              </a:spcAft>
              <a:buSzPts val="1800"/>
              <a:buChar char="●"/>
            </a:pPr>
            <a:r>
              <a:rPr b="1" lang="en"/>
              <a:t>Número de operaciones sobre escritas </a:t>
            </a:r>
            <a:endParaRPr b="1"/>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8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540" name="Google Shape;540;p8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orientadas a objetos (POO)</a:t>
            </a:r>
            <a:endParaRPr b="1"/>
          </a:p>
          <a:p>
            <a:pPr indent="-342900" lvl="0" marL="457200" rtl="0" algn="l">
              <a:spcBef>
                <a:spcPts val="1600"/>
              </a:spcBef>
              <a:spcAft>
                <a:spcPts val="0"/>
              </a:spcAft>
              <a:buSzPts val="1800"/>
              <a:buChar char="●"/>
            </a:pPr>
            <a:r>
              <a:rPr b="1" lang="en"/>
              <a:t>Profundidad del árbol de herencia </a:t>
            </a:r>
            <a:endParaRPr b="1"/>
          </a:p>
          <a:p>
            <a:pPr indent="-342900" lvl="0" marL="457200" rtl="0" algn="l">
              <a:spcBef>
                <a:spcPts val="0"/>
              </a:spcBef>
              <a:spcAft>
                <a:spcPts val="0"/>
              </a:spcAft>
              <a:buSzPts val="1800"/>
              <a:buChar char="●"/>
            </a:pPr>
            <a:r>
              <a:rPr b="1" lang="en"/>
              <a:t>Fan-in/Fan-out</a:t>
            </a:r>
            <a:endParaRPr b="1"/>
          </a:p>
          <a:p>
            <a:pPr indent="-342900" lvl="0" marL="457200" rtl="0" algn="l">
              <a:spcBef>
                <a:spcPts val="0"/>
              </a:spcBef>
              <a:spcAft>
                <a:spcPts val="0"/>
              </a:spcAft>
              <a:buSzPts val="1800"/>
              <a:buChar char="●"/>
            </a:pPr>
            <a:r>
              <a:rPr b="1" lang="en">
                <a:highlight>
                  <a:srgbClr val="00FF00"/>
                </a:highlight>
              </a:rPr>
              <a:t>Pesados por clase</a:t>
            </a:r>
            <a:endParaRPr b="1">
              <a:highlight>
                <a:srgbClr val="00FF00"/>
              </a:highlight>
            </a:endParaRPr>
          </a:p>
          <a:p>
            <a:pPr indent="-342900" lvl="0" marL="457200" rtl="0" algn="l">
              <a:spcBef>
                <a:spcPts val="0"/>
              </a:spcBef>
              <a:spcAft>
                <a:spcPts val="0"/>
              </a:spcAft>
              <a:buSzPts val="1800"/>
              <a:buChar char="●"/>
            </a:pPr>
            <a:r>
              <a:rPr b="1" lang="en"/>
              <a:t>Número de operaciones sobre escritas </a:t>
            </a:r>
            <a:endParaRPr b="1"/>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546" name="Google Shape;546;p8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Metricas orientadas a objetos (POO)</a:t>
            </a:r>
            <a:endParaRPr b="1"/>
          </a:p>
          <a:p>
            <a:pPr indent="-342900" lvl="0" marL="457200" rtl="0" algn="l">
              <a:spcBef>
                <a:spcPts val="1600"/>
              </a:spcBef>
              <a:spcAft>
                <a:spcPts val="0"/>
              </a:spcAft>
              <a:buSzPts val="1800"/>
              <a:buChar char="●"/>
            </a:pPr>
            <a:r>
              <a:rPr b="1" lang="en"/>
              <a:t>Profundidad del árbol de herencia </a:t>
            </a:r>
            <a:endParaRPr b="1"/>
          </a:p>
          <a:p>
            <a:pPr indent="-342900" lvl="0" marL="457200" rtl="0" algn="l">
              <a:spcBef>
                <a:spcPts val="0"/>
              </a:spcBef>
              <a:spcAft>
                <a:spcPts val="0"/>
              </a:spcAft>
              <a:buSzPts val="1800"/>
              <a:buChar char="●"/>
            </a:pPr>
            <a:r>
              <a:rPr b="1" lang="en"/>
              <a:t>Fan-in/Fan-out</a:t>
            </a:r>
            <a:endParaRPr b="1"/>
          </a:p>
          <a:p>
            <a:pPr indent="-342900" lvl="0" marL="457200" rtl="0" algn="l">
              <a:spcBef>
                <a:spcPts val="0"/>
              </a:spcBef>
              <a:spcAft>
                <a:spcPts val="0"/>
              </a:spcAft>
              <a:buSzPts val="1800"/>
              <a:buChar char="●"/>
            </a:pPr>
            <a:r>
              <a:rPr b="1" lang="en"/>
              <a:t>Pesados por clase</a:t>
            </a:r>
            <a:endParaRPr b="1"/>
          </a:p>
          <a:p>
            <a:pPr indent="-342900" lvl="0" marL="457200" rtl="0" algn="l">
              <a:spcBef>
                <a:spcPts val="0"/>
              </a:spcBef>
              <a:spcAft>
                <a:spcPts val="0"/>
              </a:spcAft>
              <a:buSzPts val="1800"/>
              <a:buChar char="●"/>
            </a:pPr>
            <a:r>
              <a:rPr b="1" lang="en">
                <a:highlight>
                  <a:srgbClr val="00FF00"/>
                </a:highlight>
              </a:rPr>
              <a:t>Número de operaciones sobre escritas </a:t>
            </a:r>
            <a:endParaRPr b="1">
              <a:highlight>
                <a:srgbClr val="00FF00"/>
              </a:high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Medición y Métricas de Software</a:t>
            </a:r>
            <a:endParaRPr/>
          </a:p>
          <a:p>
            <a:pPr indent="0" lvl="0" marL="0" rtl="0" algn="l">
              <a:spcBef>
                <a:spcPts val="0"/>
              </a:spcBef>
              <a:spcAft>
                <a:spcPts val="0"/>
              </a:spcAft>
              <a:buNone/>
            </a:pPr>
            <a:r>
              <a:t/>
            </a:r>
            <a:endParaRPr/>
          </a:p>
        </p:txBody>
      </p:sp>
      <p:sp>
        <p:nvSpPr>
          <p:cNvPr id="552" name="Google Shape;552;p8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Análisis</a:t>
            </a:r>
            <a:r>
              <a:rPr b="1" lang="en"/>
              <a:t> de las mediciones </a:t>
            </a:r>
            <a:endParaRPr b="1"/>
          </a:p>
          <a:p>
            <a:pPr indent="-342900" lvl="0" marL="457200" rtl="0" algn="l">
              <a:spcBef>
                <a:spcPts val="1600"/>
              </a:spcBef>
              <a:spcAft>
                <a:spcPts val="0"/>
              </a:spcAft>
              <a:buSzPts val="1800"/>
              <a:buChar char="●"/>
            </a:pPr>
            <a:r>
              <a:rPr lang="en"/>
              <a:t>La idea es comprender lo que realmente significan los resultados de los datos, es muy </a:t>
            </a:r>
            <a:r>
              <a:rPr lang="en"/>
              <a:t>fácil</a:t>
            </a:r>
            <a:r>
              <a:rPr lang="en"/>
              <a:t> </a:t>
            </a:r>
            <a:r>
              <a:rPr lang="en"/>
              <a:t>malinterpretar</a:t>
            </a:r>
            <a:r>
              <a:rPr lang="en"/>
              <a:t> los resultados y hacer inferencias </a:t>
            </a:r>
            <a:r>
              <a:rPr lang="en"/>
              <a:t>incorrectas.</a:t>
            </a:r>
            <a:endParaRPr/>
          </a:p>
          <a:p>
            <a:pPr indent="-342900" lvl="0" marL="457200" rtl="0" algn="l">
              <a:spcBef>
                <a:spcPts val="0"/>
              </a:spcBef>
              <a:spcAft>
                <a:spcPts val="0"/>
              </a:spcAft>
              <a:buSzPts val="1800"/>
              <a:buChar char="●"/>
            </a:pPr>
            <a:r>
              <a:rPr lang="en"/>
              <a:t>Los resultados por sí solos muchas veces no significan nada, existen factores externos que son necesarios comprender para tener una buena interpretación . </a:t>
            </a:r>
            <a:endParaRPr/>
          </a:p>
        </p:txBody>
      </p:sp>
      <p:pic>
        <p:nvPicPr>
          <p:cNvPr id="553" name="Google Shape;553;p86"/>
          <p:cNvPicPr preferRelativeResize="0"/>
          <p:nvPr/>
        </p:nvPicPr>
        <p:blipFill>
          <a:blip r:embed="rId3">
            <a:alphaModFix/>
          </a:blip>
          <a:stretch>
            <a:fillRect/>
          </a:stretch>
        </p:blipFill>
        <p:spPr>
          <a:xfrm>
            <a:off x="7798567" y="3617600"/>
            <a:ext cx="1113383" cy="1110175"/>
          </a:xfrm>
          <a:prstGeom prst="rect">
            <a:avLst/>
          </a:prstGeom>
          <a:noFill/>
          <a:ln>
            <a:noFill/>
          </a:ln>
        </p:spPr>
      </p:pic>
      <p:pic>
        <p:nvPicPr>
          <p:cNvPr id="554" name="Google Shape;554;p86"/>
          <p:cNvPicPr preferRelativeResize="0"/>
          <p:nvPr/>
        </p:nvPicPr>
        <p:blipFill>
          <a:blip r:embed="rId4">
            <a:alphaModFix/>
          </a:blip>
          <a:stretch>
            <a:fillRect/>
          </a:stretch>
        </p:blipFill>
        <p:spPr>
          <a:xfrm>
            <a:off x="6365350" y="3784150"/>
            <a:ext cx="1582600" cy="1110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Calidad basada en procesos</a:t>
            </a:r>
            <a:endParaRPr/>
          </a:p>
        </p:txBody>
      </p:sp>
      <p:pic>
        <p:nvPicPr>
          <p:cNvPr id="111" name="Google Shape;111;p20"/>
          <p:cNvPicPr preferRelativeResize="0"/>
          <p:nvPr/>
        </p:nvPicPr>
        <p:blipFill rotWithShape="1">
          <a:blip r:embed="rId3">
            <a:alphaModFix/>
          </a:blip>
          <a:srcRect b="17614" l="0" r="0" t="0"/>
          <a:stretch/>
        </p:blipFill>
        <p:spPr>
          <a:xfrm>
            <a:off x="136475" y="1601425"/>
            <a:ext cx="8847625" cy="248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11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txBox="1"/>
          <p:nvPr>
            <p:ph idx="1" type="body"/>
          </p:nvPr>
        </p:nvSpPr>
        <p:spPr>
          <a:xfrm>
            <a:off x="311700" y="9517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FF"/>
              </a:buClr>
              <a:buSzPts val="1800"/>
              <a:buChar char="●"/>
            </a:pPr>
            <a:r>
              <a:rPr lang="en">
                <a:solidFill>
                  <a:srgbClr val="0000FF"/>
                </a:solidFill>
              </a:rPr>
              <a:t>La </a:t>
            </a:r>
            <a:r>
              <a:rPr lang="en">
                <a:solidFill>
                  <a:srgbClr val="0000FF"/>
                </a:solidFill>
              </a:rPr>
              <a:t>gestión</a:t>
            </a:r>
            <a:r>
              <a:rPr lang="en">
                <a:solidFill>
                  <a:srgbClr val="0000FF"/>
                </a:solidFill>
              </a:rPr>
              <a:t> de </a:t>
            </a:r>
            <a:r>
              <a:rPr lang="en">
                <a:solidFill>
                  <a:srgbClr val="0000FF"/>
                </a:solidFill>
              </a:rPr>
              <a:t>calidad</a:t>
            </a:r>
            <a:r>
              <a:rPr lang="en">
                <a:solidFill>
                  <a:srgbClr val="0000FF"/>
                </a:solidFill>
              </a:rPr>
              <a:t> del proceso </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Definir </a:t>
            </a:r>
            <a:r>
              <a:rPr lang="en">
                <a:solidFill>
                  <a:srgbClr val="0000FF"/>
                </a:solidFill>
              </a:rPr>
              <a:t>estándares</a:t>
            </a:r>
            <a:r>
              <a:rPr lang="en">
                <a:solidFill>
                  <a:srgbClr val="0000FF"/>
                </a:solidFill>
              </a:rPr>
              <a:t> como </a:t>
            </a:r>
            <a:r>
              <a:rPr lang="en">
                <a:solidFill>
                  <a:srgbClr val="0000FF"/>
                </a:solidFill>
              </a:rPr>
              <a:t>revisiones</a:t>
            </a:r>
            <a:r>
              <a:rPr lang="en">
                <a:solidFill>
                  <a:srgbClr val="0000FF"/>
                </a:solidFill>
              </a:rPr>
              <a:t> y </a:t>
            </a:r>
            <a:r>
              <a:rPr lang="en">
                <a:solidFill>
                  <a:srgbClr val="0000FF"/>
                </a:solidFill>
              </a:rPr>
              <a:t>cuándo</a:t>
            </a:r>
            <a:r>
              <a:rPr lang="en">
                <a:solidFill>
                  <a:srgbClr val="0000FF"/>
                </a:solidFill>
              </a:rPr>
              <a:t> llevarlas a cabo</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Supervisar el proceso para que siga los </a:t>
            </a:r>
            <a:r>
              <a:rPr lang="en">
                <a:solidFill>
                  <a:srgbClr val="0000FF"/>
                </a:solidFill>
              </a:rPr>
              <a:t>estándares</a:t>
            </a:r>
            <a:endParaRPr>
              <a:solidFill>
                <a:srgbClr val="0000FF"/>
              </a:solidFill>
            </a:endParaRPr>
          </a:p>
          <a:p>
            <a:pPr indent="-342900" lvl="0" marL="457200" rtl="0" algn="l">
              <a:spcBef>
                <a:spcPts val="0"/>
              </a:spcBef>
              <a:spcAft>
                <a:spcPts val="0"/>
              </a:spcAft>
              <a:buClr>
                <a:srgbClr val="0000FF"/>
              </a:buClr>
              <a:buSzPts val="1800"/>
              <a:buChar char="●"/>
            </a:pPr>
            <a:r>
              <a:rPr lang="en">
                <a:solidFill>
                  <a:srgbClr val="0000FF"/>
                </a:solidFill>
              </a:rPr>
              <a:t>Hacer informes del proceso para el </a:t>
            </a:r>
            <a:r>
              <a:rPr lang="en">
                <a:solidFill>
                  <a:srgbClr val="0000FF"/>
                </a:solidFill>
              </a:rPr>
              <a:t>gestor</a:t>
            </a:r>
            <a:r>
              <a:rPr lang="en">
                <a:solidFill>
                  <a:srgbClr val="0000FF"/>
                </a:solidFill>
              </a:rPr>
              <a:t> y comprador del software</a:t>
            </a:r>
            <a:endParaRPr>
              <a:solidFill>
                <a:srgbClr val="0000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